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256" r:id="rId7"/>
    <p:sldId id="272" r:id="rId8"/>
    <p:sldId id="271" r:id="rId9"/>
    <p:sldId id="264" r:id="rId10"/>
    <p:sldId id="265" r:id="rId11"/>
    <p:sldId id="266" r:id="rId12"/>
    <p:sldId id="257" r:id="rId13"/>
    <p:sldId id="267" r:id="rId14"/>
    <p:sldId id="268" r:id="rId15"/>
    <p:sldId id="269" r:id="rId16"/>
    <p:sldId id="258" r:id="rId17"/>
    <p:sldId id="260" r:id="rId18"/>
    <p:sldId id="261" r:id="rId19"/>
    <p:sldId id="262" r:id="rId20"/>
    <p:sldId id="263"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DE5"/>
    <a:srgbClr val="BCA278"/>
    <a:srgbClr val="494A56"/>
    <a:srgbClr val="3C3E49"/>
    <a:srgbClr val="4DA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67558" autoAdjust="0"/>
  </p:normalViewPr>
  <p:slideViewPr>
    <p:cSldViewPr snapToGrid="0">
      <p:cViewPr varScale="1">
        <p:scale>
          <a:sx n="109" d="100"/>
          <a:sy n="109" d="100"/>
        </p:scale>
        <p:origin x="16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portal.oecd.org/eshare/els/pc/Deliverables/FoW/Presentations/20212311%20AI%20in%20Recruitment%20Jobs.ac.uk%20Stij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portal.oecd.org/eshare/els/pc/Deliverables/FoW/Presentations/20212311%20AI%20in%20Recruitment%20Jobs.ac.uk%20Stij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portal.oecd.org/eshare/els/pc/Deliverables/FoW/Presentations/20212311%20AI%20in%20Recruitment%20Jobs.ac.uk%20Stijn.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https://portal.oecd.org/eshare/els/pc/Deliverables/FoW/Presentations/20212311%20AI%20in%20Recruitment%20Jobs.ac.uk%20Stij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portal.oecd.org/eshare/els/pc/Deliverables/FoW/Presentations/20212311%20AI%20in%20Recruitment%20Jobs.ac.uk%20Stij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main.oecd.org\ASgenELS\PROJECTS\BACKUP\ELS-Future%20of%20Work\AI&amp;LM\Alex\Felten_PIAAC.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800" b="0" i="0" baseline="0" dirty="0" smtClean="0">
                <a:effectLst/>
              </a:rPr>
              <a:t>% change in employment, 2012-2019</a:t>
            </a:r>
            <a:endParaRPr lang="en-GB"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5055536536193846E-2"/>
          <c:y val="9.803656851159509E-2"/>
          <c:w val="0.93830499448438509"/>
          <c:h val="0.83737405319727887"/>
        </c:manualLayout>
      </c:layout>
      <c:barChart>
        <c:barDir val="bar"/>
        <c:grouping val="clustered"/>
        <c:varyColors val="0"/>
        <c:ser>
          <c:idx val="0"/>
          <c:order val="0"/>
          <c:spPr>
            <a:solidFill>
              <a:srgbClr val="60BDE5"/>
            </a:solidFill>
            <a:ln>
              <a:noFill/>
            </a:ln>
            <a:effectLst/>
          </c:spPr>
          <c:invertIfNegative val="0"/>
          <c:dPt>
            <c:idx val="2"/>
            <c:invertIfNegative val="0"/>
            <c:bubble3D val="0"/>
            <c:spPr>
              <a:solidFill>
                <a:srgbClr val="60BDE5"/>
              </a:solidFill>
              <a:ln>
                <a:noFill/>
              </a:ln>
              <a:effectLst/>
            </c:spPr>
            <c:extLst>
              <c:ext xmlns:c16="http://schemas.microsoft.com/office/drawing/2014/chart" uri="{C3380CC4-5D6E-409C-BE32-E72D297353CC}">
                <c16:uniqueId val="{00000001-A408-45E0-90B7-5E684C3A66A0}"/>
              </c:ext>
            </c:extLst>
          </c:dPt>
          <c:dPt>
            <c:idx val="22"/>
            <c:invertIfNegative val="0"/>
            <c:bubble3D val="0"/>
            <c:spPr>
              <a:solidFill>
                <a:schemeClr val="bg1"/>
              </a:solidFill>
              <a:ln>
                <a:solidFill>
                  <a:schemeClr val="bg1">
                    <a:lumMod val="65000"/>
                  </a:schemeClr>
                </a:solidFill>
              </a:ln>
              <a:effectLst/>
            </c:spPr>
            <c:extLst>
              <c:ext xmlns:c16="http://schemas.microsoft.com/office/drawing/2014/chart" uri="{C3380CC4-5D6E-409C-BE32-E72D297353CC}">
                <c16:uniqueId val="{00000003-A408-45E0-90B7-5E684C3A66A0}"/>
              </c:ext>
            </c:extLst>
          </c:dPt>
          <c:dPt>
            <c:idx val="24"/>
            <c:invertIfNegative val="0"/>
            <c:bubble3D val="0"/>
            <c:spPr>
              <a:solidFill>
                <a:schemeClr val="tx1"/>
              </a:solidFill>
              <a:ln>
                <a:noFill/>
              </a:ln>
              <a:effectLst/>
            </c:spPr>
            <c:extLst>
              <c:ext xmlns:c16="http://schemas.microsoft.com/office/drawing/2014/chart" uri="{C3380CC4-5D6E-409C-BE32-E72D297353CC}">
                <c16:uniqueId val="{00000005-A408-45E0-90B7-5E684C3A66A0}"/>
              </c:ext>
            </c:extLst>
          </c:dPt>
          <c:cat>
            <c:strRef>
              <c:f>Emp_1219!$A$2:$A$45</c:f>
              <c:strCache>
                <c:ptCount val="38"/>
                <c:pt idx="0">
                  <c:v>FIN</c:v>
                </c:pt>
                <c:pt idx="1">
                  <c:v>ITA</c:v>
                </c:pt>
                <c:pt idx="2">
                  <c:v>LVA</c:v>
                </c:pt>
                <c:pt idx="3">
                  <c:v>NOR</c:v>
                </c:pt>
                <c:pt idx="4">
                  <c:v>FRA</c:v>
                </c:pt>
                <c:pt idx="5">
                  <c:v>POL</c:v>
                </c:pt>
                <c:pt idx="6">
                  <c:v>GRC</c:v>
                </c:pt>
                <c:pt idx="7">
                  <c:v>SVN</c:v>
                </c:pt>
                <c:pt idx="8">
                  <c:v>AUT</c:v>
                </c:pt>
                <c:pt idx="9">
                  <c:v>BEL</c:v>
                </c:pt>
                <c:pt idx="10">
                  <c:v>JPN</c:v>
                </c:pt>
                <c:pt idx="11">
                  <c:v>NLD</c:v>
                </c:pt>
                <c:pt idx="12">
                  <c:v>LTU</c:v>
                </c:pt>
                <c:pt idx="13">
                  <c:v>PRT</c:v>
                </c:pt>
                <c:pt idx="14">
                  <c:v>CHE</c:v>
                </c:pt>
                <c:pt idx="15">
                  <c:v>DEU</c:v>
                </c:pt>
                <c:pt idx="16">
                  <c:v>CZE</c:v>
                </c:pt>
                <c:pt idx="17">
                  <c:v>KOR</c:v>
                </c:pt>
                <c:pt idx="18">
                  <c:v>DNK</c:v>
                </c:pt>
                <c:pt idx="19">
                  <c:v>EST</c:v>
                </c:pt>
                <c:pt idx="20">
                  <c:v>CAN</c:v>
                </c:pt>
                <c:pt idx="21">
                  <c:v>CRI</c:v>
                </c:pt>
                <c:pt idx="22">
                  <c:v>OECD</c:v>
                </c:pt>
                <c:pt idx="23">
                  <c:v>SWE</c:v>
                </c:pt>
                <c:pt idx="24">
                  <c:v>GBR</c:v>
                </c:pt>
                <c:pt idx="25">
                  <c:v>USA</c:v>
                </c:pt>
                <c:pt idx="26">
                  <c:v>SVK</c:v>
                </c:pt>
                <c:pt idx="27">
                  <c:v>ESP</c:v>
                </c:pt>
                <c:pt idx="28">
                  <c:v>MEX</c:v>
                </c:pt>
                <c:pt idx="29">
                  <c:v>TUR</c:v>
                </c:pt>
                <c:pt idx="30">
                  <c:v>AUS</c:v>
                </c:pt>
                <c:pt idx="31">
                  <c:v>CHL</c:v>
                </c:pt>
                <c:pt idx="32">
                  <c:v>HUN</c:v>
                </c:pt>
                <c:pt idx="33">
                  <c:v>ISR</c:v>
                </c:pt>
                <c:pt idx="34">
                  <c:v>ISL</c:v>
                </c:pt>
                <c:pt idx="35">
                  <c:v>LUX</c:v>
                </c:pt>
                <c:pt idx="36">
                  <c:v>IRL</c:v>
                </c:pt>
                <c:pt idx="37">
                  <c:v>NZL</c:v>
                </c:pt>
              </c:strCache>
            </c:strRef>
          </c:cat>
          <c:val>
            <c:numRef>
              <c:f>Emp_1219!$D$2:$D$45</c:f>
              <c:numCache>
                <c:formatCode>0.0%</c:formatCode>
                <c:ptCount val="38"/>
                <c:pt idx="0">
                  <c:v>3.317258806592234E-2</c:v>
                </c:pt>
                <c:pt idx="1">
                  <c:v>3.5182653511152878E-2</c:v>
                </c:pt>
                <c:pt idx="2">
                  <c:v>3.9286224125624526E-2</c:v>
                </c:pt>
                <c:pt idx="3">
                  <c:v>5.0330216502122473E-2</c:v>
                </c:pt>
                <c:pt idx="4">
                  <c:v>5.3152806471126829E-2</c:v>
                </c:pt>
                <c:pt idx="5">
                  <c:v>5.5820564478627321E-2</c:v>
                </c:pt>
                <c:pt idx="6">
                  <c:v>5.8471302241557839E-2</c:v>
                </c:pt>
                <c:pt idx="7">
                  <c:v>6.3651863278395795E-2</c:v>
                </c:pt>
                <c:pt idx="8">
                  <c:v>6.6201898652825664E-2</c:v>
                </c:pt>
                <c:pt idx="9">
                  <c:v>6.8110479895665252E-2</c:v>
                </c:pt>
                <c:pt idx="10">
                  <c:v>7.0837036422472743E-2</c:v>
                </c:pt>
                <c:pt idx="11">
                  <c:v>7.6371163916549703E-2</c:v>
                </c:pt>
                <c:pt idx="12">
                  <c:v>8.0503243253836093E-2</c:v>
                </c:pt>
                <c:pt idx="13">
                  <c:v>8.0538831615120238E-2</c:v>
                </c:pt>
                <c:pt idx="14">
                  <c:v>8.1439306889736648E-2</c:v>
                </c:pt>
                <c:pt idx="15">
                  <c:v>8.3667633786632348E-2</c:v>
                </c:pt>
                <c:pt idx="16">
                  <c:v>8.4484072004458094E-2</c:v>
                </c:pt>
                <c:pt idx="17">
                  <c:v>8.6873502041091094E-2</c:v>
                </c:pt>
                <c:pt idx="18">
                  <c:v>8.803039898670055E-2</c:v>
                </c:pt>
                <c:pt idx="19">
                  <c:v>9.1759157620848186E-2</c:v>
                </c:pt>
                <c:pt idx="20">
                  <c:v>9.2771066373513539E-2</c:v>
                </c:pt>
                <c:pt idx="21">
                  <c:v>9.3642777556545057E-2</c:v>
                </c:pt>
                <c:pt idx="22">
                  <c:v>9.5752434121111313E-2</c:v>
                </c:pt>
                <c:pt idx="23">
                  <c:v>0.10187078938186117</c:v>
                </c:pt>
                <c:pt idx="24">
                  <c:v>0.10471460699669677</c:v>
                </c:pt>
                <c:pt idx="25">
                  <c:v>0.10577030387641952</c:v>
                </c:pt>
                <c:pt idx="26">
                  <c:v>0.10935068002018064</c:v>
                </c:pt>
                <c:pt idx="27">
                  <c:v>0.12174099456236936</c:v>
                </c:pt>
                <c:pt idx="28">
                  <c:v>0.12907579712290257</c:v>
                </c:pt>
                <c:pt idx="29">
                  <c:v>0.13138257045410143</c:v>
                </c:pt>
                <c:pt idx="30">
                  <c:v>0.13394826796349157</c:v>
                </c:pt>
                <c:pt idx="31">
                  <c:v>0.13967007339323695</c:v>
                </c:pt>
                <c:pt idx="32">
                  <c:v>0.17896895903010029</c:v>
                </c:pt>
                <c:pt idx="33">
                  <c:v>0.18099271355100896</c:v>
                </c:pt>
                <c:pt idx="34">
                  <c:v>0.19729005360333532</c:v>
                </c:pt>
                <c:pt idx="35">
                  <c:v>0.22461082283172737</c:v>
                </c:pt>
                <c:pt idx="36">
                  <c:v>0.23507671036188144</c:v>
                </c:pt>
                <c:pt idx="37">
                  <c:v>0.23633840613782575</c:v>
                </c:pt>
              </c:numCache>
            </c:numRef>
          </c:val>
          <c:extLst>
            <c:ext xmlns:c16="http://schemas.microsoft.com/office/drawing/2014/chart" uri="{C3380CC4-5D6E-409C-BE32-E72D297353CC}">
              <c16:uniqueId val="{00000004-A408-45E0-90B7-5E684C3A66A0}"/>
            </c:ext>
          </c:extLst>
        </c:ser>
        <c:dLbls>
          <c:showLegendKey val="0"/>
          <c:showVal val="0"/>
          <c:showCatName val="0"/>
          <c:showSerName val="0"/>
          <c:showPercent val="0"/>
          <c:showBubbleSize val="0"/>
        </c:dLbls>
        <c:gapWidth val="100"/>
        <c:axId val="731027944"/>
        <c:axId val="731031880"/>
      </c:barChart>
      <c:catAx>
        <c:axId val="731027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731031880"/>
        <c:crosses val="autoZero"/>
        <c:auto val="1"/>
        <c:lblAlgn val="ctr"/>
        <c:lblOffset val="100"/>
        <c:noMultiLvlLbl val="0"/>
      </c:catAx>
      <c:valAx>
        <c:axId val="731031880"/>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102794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GB" dirty="0"/>
              <a:t>% change in employment, 2012-2019</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0"/>
          <c:tx>
            <c:strRef>
              <c:f>'Employment growth by Education'!$D$2</c:f>
              <c:strCache>
                <c:ptCount val="1"/>
                <c:pt idx="0">
                  <c:v>Low Education</c:v>
                </c:pt>
              </c:strCache>
            </c:strRef>
          </c:tx>
          <c:spPr>
            <a:solidFill>
              <a:schemeClr val="tx1"/>
            </a:solidFill>
            <a:ln>
              <a:solidFill>
                <a:schemeClr val="tx1"/>
              </a:solidFill>
            </a:ln>
            <a:effectLst/>
          </c:spPr>
          <c:invertIfNegative val="0"/>
          <c:dPt>
            <c:idx val="16"/>
            <c:invertIfNegative val="0"/>
            <c:bubble3D val="0"/>
            <c:spPr>
              <a:solidFill>
                <a:schemeClr val="tx1"/>
              </a:solidFill>
              <a:ln>
                <a:solidFill>
                  <a:schemeClr val="tx1"/>
                </a:solidFill>
              </a:ln>
              <a:effectLst/>
            </c:spPr>
            <c:extLst>
              <c:ext xmlns:c16="http://schemas.microsoft.com/office/drawing/2014/chart" uri="{C3380CC4-5D6E-409C-BE32-E72D297353CC}">
                <c16:uniqueId val="{00000001-C37C-46C2-931C-7A24D165B5AF}"/>
              </c:ext>
            </c:extLst>
          </c:dPt>
          <c:cat>
            <c:strRef>
              <c:f>'Employment growth by Education'!$A$3:$A$29</c:f>
              <c:strCache>
                <c:ptCount val="27"/>
                <c:pt idx="0">
                  <c:v>GRC</c:v>
                </c:pt>
                <c:pt idx="1">
                  <c:v>FRA</c:v>
                </c:pt>
                <c:pt idx="2">
                  <c:v>FIN</c:v>
                </c:pt>
                <c:pt idx="3">
                  <c:v>POL</c:v>
                </c:pt>
                <c:pt idx="4">
                  <c:v>SVN</c:v>
                </c:pt>
                <c:pt idx="5">
                  <c:v>PRT</c:v>
                </c:pt>
                <c:pt idx="6">
                  <c:v>ROU</c:v>
                </c:pt>
                <c:pt idx="7">
                  <c:v>BEL</c:v>
                </c:pt>
                <c:pt idx="8">
                  <c:v>NLD</c:v>
                </c:pt>
                <c:pt idx="9">
                  <c:v>CHE</c:v>
                </c:pt>
                <c:pt idx="10">
                  <c:v>IRL</c:v>
                </c:pt>
                <c:pt idx="11">
                  <c:v>AUT</c:v>
                </c:pt>
                <c:pt idx="12">
                  <c:v>DNK</c:v>
                </c:pt>
                <c:pt idx="13">
                  <c:v>ISL</c:v>
                </c:pt>
                <c:pt idx="14">
                  <c:v>ITA</c:v>
                </c:pt>
                <c:pt idx="15">
                  <c:v>SWE</c:v>
                </c:pt>
                <c:pt idx="16">
                  <c:v>LVA</c:v>
                </c:pt>
                <c:pt idx="17">
                  <c:v>USA</c:v>
                </c:pt>
                <c:pt idx="18">
                  <c:v>LTU</c:v>
                </c:pt>
                <c:pt idx="19">
                  <c:v>ESP</c:v>
                </c:pt>
                <c:pt idx="20">
                  <c:v>DEU</c:v>
                </c:pt>
                <c:pt idx="21">
                  <c:v>GBR</c:v>
                </c:pt>
                <c:pt idx="22">
                  <c:v>LUX</c:v>
                </c:pt>
                <c:pt idx="23">
                  <c:v>CZE</c:v>
                </c:pt>
                <c:pt idx="24">
                  <c:v>EST</c:v>
                </c:pt>
                <c:pt idx="25">
                  <c:v>HUN</c:v>
                </c:pt>
                <c:pt idx="26">
                  <c:v>SVK</c:v>
                </c:pt>
              </c:strCache>
            </c:strRef>
          </c:cat>
          <c:val>
            <c:numRef>
              <c:f>'Employment growth by Education'!$D$3:$D$29</c:f>
              <c:numCache>
                <c:formatCode>0%</c:formatCode>
                <c:ptCount val="27"/>
                <c:pt idx="0">
                  <c:v>-0.3207929322938689</c:v>
                </c:pt>
                <c:pt idx="1">
                  <c:v>-0.27237482067765106</c:v>
                </c:pt>
                <c:pt idx="2">
                  <c:v>-0.26175863051245324</c:v>
                </c:pt>
                <c:pt idx="3">
                  <c:v>-0.23150205926466016</c:v>
                </c:pt>
                <c:pt idx="4">
                  <c:v>-0.21670699948694447</c:v>
                </c:pt>
                <c:pt idx="5">
                  <c:v>-0.19350168532697259</c:v>
                </c:pt>
                <c:pt idx="6">
                  <c:v>-0.17490448355811003</c:v>
                </c:pt>
                <c:pt idx="7">
                  <c:v>-0.15450821820154964</c:v>
                </c:pt>
                <c:pt idx="8">
                  <c:v>-0.15242590386498236</c:v>
                </c:pt>
                <c:pt idx="9">
                  <c:v>-0.15161714943929713</c:v>
                </c:pt>
                <c:pt idx="10">
                  <c:v>-0.14146693092074236</c:v>
                </c:pt>
                <c:pt idx="11">
                  <c:v>-0.13495703601237924</c:v>
                </c:pt>
                <c:pt idx="12">
                  <c:v>-0.11932828602602626</c:v>
                </c:pt>
                <c:pt idx="13">
                  <c:v>-9.4340583809442949E-2</c:v>
                </c:pt>
                <c:pt idx="14">
                  <c:v>-9.2380562974502381E-2</c:v>
                </c:pt>
                <c:pt idx="15">
                  <c:v>-9.0112526960433509E-2</c:v>
                </c:pt>
                <c:pt idx="16">
                  <c:v>-6.4689404896962774E-2</c:v>
                </c:pt>
                <c:pt idx="17">
                  <c:v>-2.9062301588823586E-2</c:v>
                </c:pt>
                <c:pt idx="18">
                  <c:v>-1.4617489160773231E-2</c:v>
                </c:pt>
                <c:pt idx="19">
                  <c:v>-1.1526110182661631E-2</c:v>
                </c:pt>
                <c:pt idx="20">
                  <c:v>5.199431417502727E-2</c:v>
                </c:pt>
                <c:pt idx="21">
                  <c:v>7.9717520938532571E-2</c:v>
                </c:pt>
                <c:pt idx="22">
                  <c:v>0.16711267518501693</c:v>
                </c:pt>
                <c:pt idx="23">
                  <c:v>0.17724603413275403</c:v>
                </c:pt>
                <c:pt idx="24">
                  <c:v>0.17927918922071881</c:v>
                </c:pt>
                <c:pt idx="25">
                  <c:v>0.22107668646602679</c:v>
                </c:pt>
                <c:pt idx="26">
                  <c:v>0.29222303358767421</c:v>
                </c:pt>
              </c:numCache>
            </c:numRef>
          </c:val>
          <c:extLst>
            <c:ext xmlns:c16="http://schemas.microsoft.com/office/drawing/2014/chart" uri="{C3380CC4-5D6E-409C-BE32-E72D297353CC}">
              <c16:uniqueId val="{00000002-C37C-46C2-931C-7A24D165B5AF}"/>
            </c:ext>
          </c:extLst>
        </c:ser>
        <c:ser>
          <c:idx val="1"/>
          <c:order val="1"/>
          <c:tx>
            <c:strRef>
              <c:f>'Employment growth by Education'!$C$2</c:f>
              <c:strCache>
                <c:ptCount val="1"/>
                <c:pt idx="0">
                  <c:v>Middle Education</c:v>
                </c:pt>
              </c:strCache>
            </c:strRef>
          </c:tx>
          <c:spPr>
            <a:solidFill>
              <a:schemeClr val="bg1"/>
            </a:solidFill>
            <a:ln>
              <a:solidFill>
                <a:schemeClr val="tx1">
                  <a:lumMod val="50000"/>
                  <a:lumOff val="50000"/>
                </a:schemeClr>
              </a:solidFill>
            </a:ln>
            <a:effectLst/>
          </c:spPr>
          <c:invertIfNegative val="0"/>
          <c:cat>
            <c:strRef>
              <c:f>'Employment growth by Education'!$A$3:$A$29</c:f>
              <c:strCache>
                <c:ptCount val="27"/>
                <c:pt idx="0">
                  <c:v>GRC</c:v>
                </c:pt>
                <c:pt idx="1">
                  <c:v>FRA</c:v>
                </c:pt>
                <c:pt idx="2">
                  <c:v>FIN</c:v>
                </c:pt>
                <c:pt idx="3">
                  <c:v>POL</c:v>
                </c:pt>
                <c:pt idx="4">
                  <c:v>SVN</c:v>
                </c:pt>
                <c:pt idx="5">
                  <c:v>PRT</c:v>
                </c:pt>
                <c:pt idx="6">
                  <c:v>ROU</c:v>
                </c:pt>
                <c:pt idx="7">
                  <c:v>BEL</c:v>
                </c:pt>
                <c:pt idx="8">
                  <c:v>NLD</c:v>
                </c:pt>
                <c:pt idx="9">
                  <c:v>CHE</c:v>
                </c:pt>
                <c:pt idx="10">
                  <c:v>IRL</c:v>
                </c:pt>
                <c:pt idx="11">
                  <c:v>AUT</c:v>
                </c:pt>
                <c:pt idx="12">
                  <c:v>DNK</c:v>
                </c:pt>
                <c:pt idx="13">
                  <c:v>ISL</c:v>
                </c:pt>
                <c:pt idx="14">
                  <c:v>ITA</c:v>
                </c:pt>
                <c:pt idx="15">
                  <c:v>SWE</c:v>
                </c:pt>
                <c:pt idx="16">
                  <c:v>LVA</c:v>
                </c:pt>
                <c:pt idx="17">
                  <c:v>USA</c:v>
                </c:pt>
                <c:pt idx="18">
                  <c:v>LTU</c:v>
                </c:pt>
                <c:pt idx="19">
                  <c:v>ESP</c:v>
                </c:pt>
                <c:pt idx="20">
                  <c:v>DEU</c:v>
                </c:pt>
                <c:pt idx="21">
                  <c:v>GBR</c:v>
                </c:pt>
                <c:pt idx="22">
                  <c:v>LUX</c:v>
                </c:pt>
                <c:pt idx="23">
                  <c:v>CZE</c:v>
                </c:pt>
                <c:pt idx="24">
                  <c:v>EST</c:v>
                </c:pt>
                <c:pt idx="25">
                  <c:v>HUN</c:v>
                </c:pt>
                <c:pt idx="26">
                  <c:v>SVK</c:v>
                </c:pt>
              </c:strCache>
            </c:strRef>
          </c:cat>
          <c:val>
            <c:numRef>
              <c:f>'Employment growth by Education'!$C$3:$C$29</c:f>
              <c:numCache>
                <c:formatCode>0%</c:formatCode>
                <c:ptCount val="27"/>
                <c:pt idx="0">
                  <c:v>0.19538408599669085</c:v>
                </c:pt>
                <c:pt idx="1">
                  <c:v>1.2439401698742476E-2</c:v>
                </c:pt>
                <c:pt idx="2">
                  <c:v>-6.1627705718520246E-4</c:v>
                </c:pt>
                <c:pt idx="3">
                  <c:v>-2.6067810466206588E-2</c:v>
                </c:pt>
                <c:pt idx="4">
                  <c:v>5.6661690364730784E-3</c:v>
                </c:pt>
                <c:pt idx="5">
                  <c:v>0.47835709707496377</c:v>
                </c:pt>
                <c:pt idx="6">
                  <c:v>3.3696053809355329E-2</c:v>
                </c:pt>
                <c:pt idx="7">
                  <c:v>7.5533271685062145E-2</c:v>
                </c:pt>
                <c:pt idx="8">
                  <c:v>2.177618146150637E-2</c:v>
                </c:pt>
                <c:pt idx="9">
                  <c:v>-3.7726042743641219E-2</c:v>
                </c:pt>
                <c:pt idx="10">
                  <c:v>0.27791337637744173</c:v>
                </c:pt>
                <c:pt idx="11">
                  <c:v>-0.14113873757451831</c:v>
                </c:pt>
                <c:pt idx="12">
                  <c:v>6.4217739167871782E-2</c:v>
                </c:pt>
                <c:pt idx="13">
                  <c:v>0.17172582370201184</c:v>
                </c:pt>
                <c:pt idx="14">
                  <c:v>2.5366681857242043E-2</c:v>
                </c:pt>
                <c:pt idx="15">
                  <c:v>-2.5688356714154367E-2</c:v>
                </c:pt>
                <c:pt idx="16">
                  <c:v>-6.1401450975281303E-2</c:v>
                </c:pt>
                <c:pt idx="17">
                  <c:v>3.4872974806655535E-2</c:v>
                </c:pt>
                <c:pt idx="18">
                  <c:v>-4.7272321638748914E-2</c:v>
                </c:pt>
                <c:pt idx="19">
                  <c:v>0.17197891877155549</c:v>
                </c:pt>
                <c:pt idx="20">
                  <c:v>5.8196502428452972E-2</c:v>
                </c:pt>
                <c:pt idx="21">
                  <c:v>3.783675667869809E-2</c:v>
                </c:pt>
                <c:pt idx="22">
                  <c:v>-3.0026878990153605E-2</c:v>
                </c:pt>
                <c:pt idx="23">
                  <c:v>3.0009825227865106E-2</c:v>
                </c:pt>
                <c:pt idx="24">
                  <c:v>1.1392768082524247E-2</c:v>
                </c:pt>
                <c:pt idx="25">
                  <c:v>0.1493831190896405</c:v>
                </c:pt>
                <c:pt idx="26">
                  <c:v>8.4399144516297195E-3</c:v>
                </c:pt>
              </c:numCache>
            </c:numRef>
          </c:val>
          <c:extLst>
            <c:ext xmlns:c16="http://schemas.microsoft.com/office/drawing/2014/chart" uri="{C3380CC4-5D6E-409C-BE32-E72D297353CC}">
              <c16:uniqueId val="{00000003-C37C-46C2-931C-7A24D165B5AF}"/>
            </c:ext>
          </c:extLst>
        </c:ser>
        <c:ser>
          <c:idx val="0"/>
          <c:order val="2"/>
          <c:tx>
            <c:strRef>
              <c:f>'Employment growth by Education'!$B$2</c:f>
              <c:strCache>
                <c:ptCount val="1"/>
                <c:pt idx="0">
                  <c:v>High Education</c:v>
                </c:pt>
              </c:strCache>
            </c:strRef>
          </c:tx>
          <c:spPr>
            <a:solidFill>
              <a:srgbClr val="00B0F0"/>
            </a:solidFill>
            <a:ln>
              <a:solidFill>
                <a:schemeClr val="tx1"/>
              </a:solidFill>
            </a:ln>
            <a:effectLst/>
          </c:spPr>
          <c:invertIfNegative val="0"/>
          <c:dPt>
            <c:idx val="21"/>
            <c:invertIfNegative val="0"/>
            <c:bubble3D val="0"/>
            <c:spPr>
              <a:solidFill>
                <a:srgbClr val="FF0000"/>
              </a:solidFill>
              <a:ln>
                <a:solidFill>
                  <a:schemeClr val="tx1"/>
                </a:solidFill>
              </a:ln>
              <a:effectLst/>
            </c:spPr>
            <c:extLst>
              <c:ext xmlns:c16="http://schemas.microsoft.com/office/drawing/2014/chart" uri="{C3380CC4-5D6E-409C-BE32-E72D297353CC}">
                <c16:uniqueId val="{00000007-C37C-46C2-931C-7A24D165B5AF}"/>
              </c:ext>
            </c:extLst>
          </c:dPt>
          <c:cat>
            <c:strRef>
              <c:f>'Employment growth by Education'!$A$3:$A$29</c:f>
              <c:strCache>
                <c:ptCount val="27"/>
                <c:pt idx="0">
                  <c:v>GRC</c:v>
                </c:pt>
                <c:pt idx="1">
                  <c:v>FRA</c:v>
                </c:pt>
                <c:pt idx="2">
                  <c:v>FIN</c:v>
                </c:pt>
                <c:pt idx="3">
                  <c:v>POL</c:v>
                </c:pt>
                <c:pt idx="4">
                  <c:v>SVN</c:v>
                </c:pt>
                <c:pt idx="5">
                  <c:v>PRT</c:v>
                </c:pt>
                <c:pt idx="6">
                  <c:v>ROU</c:v>
                </c:pt>
                <c:pt idx="7">
                  <c:v>BEL</c:v>
                </c:pt>
                <c:pt idx="8">
                  <c:v>NLD</c:v>
                </c:pt>
                <c:pt idx="9">
                  <c:v>CHE</c:v>
                </c:pt>
                <c:pt idx="10">
                  <c:v>IRL</c:v>
                </c:pt>
                <c:pt idx="11">
                  <c:v>AUT</c:v>
                </c:pt>
                <c:pt idx="12">
                  <c:v>DNK</c:v>
                </c:pt>
                <c:pt idx="13">
                  <c:v>ISL</c:v>
                </c:pt>
                <c:pt idx="14">
                  <c:v>ITA</c:v>
                </c:pt>
                <c:pt idx="15">
                  <c:v>SWE</c:v>
                </c:pt>
                <c:pt idx="16">
                  <c:v>LVA</c:v>
                </c:pt>
                <c:pt idx="17">
                  <c:v>USA</c:v>
                </c:pt>
                <c:pt idx="18">
                  <c:v>LTU</c:v>
                </c:pt>
                <c:pt idx="19">
                  <c:v>ESP</c:v>
                </c:pt>
                <c:pt idx="20">
                  <c:v>DEU</c:v>
                </c:pt>
                <c:pt idx="21">
                  <c:v>GBR</c:v>
                </c:pt>
                <c:pt idx="22">
                  <c:v>LUX</c:v>
                </c:pt>
                <c:pt idx="23">
                  <c:v>CZE</c:v>
                </c:pt>
                <c:pt idx="24">
                  <c:v>EST</c:v>
                </c:pt>
                <c:pt idx="25">
                  <c:v>HUN</c:v>
                </c:pt>
                <c:pt idx="26">
                  <c:v>SVK</c:v>
                </c:pt>
              </c:strCache>
            </c:strRef>
          </c:cat>
          <c:val>
            <c:numRef>
              <c:f>'Employment growth by Education'!$B$3:$B$29</c:f>
              <c:numCache>
                <c:formatCode>0%</c:formatCode>
                <c:ptCount val="27"/>
                <c:pt idx="0">
                  <c:v>0.23557603081993411</c:v>
                </c:pt>
                <c:pt idx="1">
                  <c:v>0.29262936037393877</c:v>
                </c:pt>
                <c:pt idx="2">
                  <c:v>0.160294749953002</c:v>
                </c:pt>
                <c:pt idx="3">
                  <c:v>0.29741449515845564</c:v>
                </c:pt>
                <c:pt idx="4">
                  <c:v>0.29959791842239869</c:v>
                </c:pt>
                <c:pt idx="5">
                  <c:v>0.48115785896867347</c:v>
                </c:pt>
                <c:pt idx="6">
                  <c:v>0.20474466507147221</c:v>
                </c:pt>
                <c:pt idx="7">
                  <c:v>0.16074414075410429</c:v>
                </c:pt>
                <c:pt idx="8">
                  <c:v>0.28030394359641336</c:v>
                </c:pt>
                <c:pt idx="9">
                  <c:v>0.35329459076029668</c:v>
                </c:pt>
                <c:pt idx="10">
                  <c:v>0.31466015994483176</c:v>
                </c:pt>
                <c:pt idx="11">
                  <c:v>0.87041838297987495</c:v>
                </c:pt>
                <c:pt idx="12">
                  <c:v>0.22113897805585503</c:v>
                </c:pt>
                <c:pt idx="13">
                  <c:v>0.5081746856546866</c:v>
                </c:pt>
                <c:pt idx="14">
                  <c:v>0.28070346486047865</c:v>
                </c:pt>
                <c:pt idx="15">
                  <c:v>0.34465978360396127</c:v>
                </c:pt>
                <c:pt idx="16">
                  <c:v>0.23323792595396128</c:v>
                </c:pt>
                <c:pt idx="17">
                  <c:v>0.23455984193204618</c:v>
                </c:pt>
                <c:pt idx="18">
                  <c:v>0.25773246006126871</c:v>
                </c:pt>
                <c:pt idx="19">
                  <c:v>0.20866920243724299</c:v>
                </c:pt>
                <c:pt idx="20">
                  <c:v>9.1898124503338854E-2</c:v>
                </c:pt>
                <c:pt idx="21">
                  <c:v>0.21917451888403541</c:v>
                </c:pt>
                <c:pt idx="22">
                  <c:v>0.40204046339226984</c:v>
                </c:pt>
                <c:pt idx="23">
                  <c:v>0.24318107839946035</c:v>
                </c:pt>
                <c:pt idx="24">
                  <c:v>0.17174464753368068</c:v>
                </c:pt>
                <c:pt idx="25">
                  <c:v>0.22086743676219267</c:v>
                </c:pt>
                <c:pt idx="26">
                  <c:v>0.41843797931123439</c:v>
                </c:pt>
              </c:numCache>
            </c:numRef>
          </c:val>
          <c:extLst>
            <c:ext xmlns:c16="http://schemas.microsoft.com/office/drawing/2014/chart" uri="{C3380CC4-5D6E-409C-BE32-E72D297353CC}">
              <c16:uniqueId val="{00000004-C37C-46C2-931C-7A24D165B5AF}"/>
            </c:ext>
          </c:extLst>
        </c:ser>
        <c:dLbls>
          <c:showLegendKey val="0"/>
          <c:showVal val="0"/>
          <c:showCatName val="0"/>
          <c:showSerName val="0"/>
          <c:showPercent val="0"/>
          <c:showBubbleSize val="0"/>
        </c:dLbls>
        <c:gapWidth val="100"/>
        <c:overlap val="-27"/>
        <c:axId val="946824648"/>
        <c:axId val="946821696"/>
      </c:barChart>
      <c:catAx>
        <c:axId val="94682464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46821696"/>
        <c:crosses val="autoZero"/>
        <c:auto val="1"/>
        <c:lblAlgn val="ctr"/>
        <c:lblOffset val="100"/>
        <c:noMultiLvlLbl val="0"/>
      </c:catAx>
      <c:valAx>
        <c:axId val="9468216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46824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B0F0"/>
            </a:solidFill>
            <a:ln>
              <a:noFill/>
            </a:ln>
            <a:effectLst/>
          </c:spPr>
          <c:invertIfNegative val="0"/>
          <c:cat>
            <c:strRef>
              <c:f>'Skills Needs'!$B$3:$B$37</c:f>
              <c:strCache>
                <c:ptCount val="23"/>
                <c:pt idx="0">
                  <c:v>Education and Training</c:v>
                </c:pt>
                <c:pt idx="1">
                  <c:v>Engineering and Technology</c:v>
                </c:pt>
                <c:pt idx="2">
                  <c:v>Health Services</c:v>
                </c:pt>
                <c:pt idx="3">
                  <c:v>Mathematics and Science</c:v>
                </c:pt>
                <c:pt idx="4">
                  <c:v>Complex Problem Solving Skills</c:v>
                </c:pt>
                <c:pt idx="5">
                  <c:v>Reasoning Abilities</c:v>
                </c:pt>
                <c:pt idx="6">
                  <c:v>Technical Skills</c:v>
                </c:pt>
                <c:pt idx="7">
                  <c:v>Visual Abilities</c:v>
                </c:pt>
                <c:pt idx="8">
                  <c:v>Fine Manipulative Abilities</c:v>
                </c:pt>
                <c:pt idx="9">
                  <c:v>Flexibility, Balance and Coordination</c:v>
                </c:pt>
                <c:pt idx="10">
                  <c:v>Arts and Humanities</c:v>
                </c:pt>
                <c:pt idx="11">
                  <c:v>Verbal Abilities</c:v>
                </c:pt>
                <c:pt idx="12">
                  <c:v>Control Movement Abilities</c:v>
                </c:pt>
                <c:pt idx="13">
                  <c:v>Perceptual Abilities</c:v>
                </c:pt>
                <c:pt idx="14">
                  <c:v>Strength and Flexibility</c:v>
                </c:pt>
                <c:pt idx="15">
                  <c:v>Quantitative Abilities</c:v>
                </c:pt>
                <c:pt idx="16">
                  <c:v>Reaction Time and Speed Abilities</c:v>
                </c:pt>
                <c:pt idx="17">
                  <c:v>Endurance</c:v>
                </c:pt>
                <c:pt idx="18">
                  <c:v>Law and Public Safety</c:v>
                </c:pt>
                <c:pt idx="19">
                  <c:v>Physical Strength</c:v>
                </c:pt>
                <c:pt idx="20">
                  <c:v>Social Skills</c:v>
                </c:pt>
                <c:pt idx="21">
                  <c:v>Manufacturing and Production</c:v>
                </c:pt>
                <c:pt idx="22">
                  <c:v>Business and Management</c:v>
                </c:pt>
              </c:strCache>
            </c:strRef>
          </c:cat>
          <c:val>
            <c:numRef>
              <c:f>'Skills Needs'!$C$3:$C$37</c:f>
              <c:numCache>
                <c:formatCode>General</c:formatCode>
                <c:ptCount val="23"/>
                <c:pt idx="0">
                  <c:v>0.161</c:v>
                </c:pt>
                <c:pt idx="1">
                  <c:v>0.155</c:v>
                </c:pt>
                <c:pt idx="2">
                  <c:v>0.14399999999999999</c:v>
                </c:pt>
                <c:pt idx="3">
                  <c:v>0.112</c:v>
                </c:pt>
                <c:pt idx="4">
                  <c:v>9.0999999999999998E-2</c:v>
                </c:pt>
                <c:pt idx="5">
                  <c:v>9.0999999999999998E-2</c:v>
                </c:pt>
                <c:pt idx="6">
                  <c:v>8.2000000000000003E-2</c:v>
                </c:pt>
                <c:pt idx="7">
                  <c:v>6.4000000000000001E-2</c:v>
                </c:pt>
                <c:pt idx="8">
                  <c:v>5.5E-2</c:v>
                </c:pt>
                <c:pt idx="9">
                  <c:v>5.3999999999999999E-2</c:v>
                </c:pt>
                <c:pt idx="10">
                  <c:v>4.8000000000000001E-2</c:v>
                </c:pt>
                <c:pt idx="11">
                  <c:v>4.5999999999999999E-2</c:v>
                </c:pt>
                <c:pt idx="12">
                  <c:v>4.4999999999999998E-2</c:v>
                </c:pt>
                <c:pt idx="13">
                  <c:v>4.2000000000000003E-2</c:v>
                </c:pt>
                <c:pt idx="14">
                  <c:v>4.2000000000000003E-2</c:v>
                </c:pt>
                <c:pt idx="15">
                  <c:v>3.7999999999999999E-2</c:v>
                </c:pt>
                <c:pt idx="16">
                  <c:v>3.6999999999999998E-2</c:v>
                </c:pt>
                <c:pt idx="17">
                  <c:v>3.5999999999999997E-2</c:v>
                </c:pt>
                <c:pt idx="18">
                  <c:v>3.2000000000000001E-2</c:v>
                </c:pt>
                <c:pt idx="19">
                  <c:v>3.1E-2</c:v>
                </c:pt>
                <c:pt idx="20">
                  <c:v>2.5999999999999999E-2</c:v>
                </c:pt>
                <c:pt idx="21">
                  <c:v>-2.8000000000000001E-2</c:v>
                </c:pt>
                <c:pt idx="22">
                  <c:v>-3.3000000000000002E-2</c:v>
                </c:pt>
              </c:numCache>
            </c:numRef>
          </c:val>
          <c:extLst>
            <c:ext xmlns:c16="http://schemas.microsoft.com/office/drawing/2014/chart" uri="{C3380CC4-5D6E-409C-BE32-E72D297353CC}">
              <c16:uniqueId val="{00000000-4549-4044-A5A0-BEAA917D9676}"/>
            </c:ext>
          </c:extLst>
        </c:ser>
        <c:dLbls>
          <c:showLegendKey val="0"/>
          <c:showVal val="0"/>
          <c:showCatName val="0"/>
          <c:showSerName val="0"/>
          <c:showPercent val="0"/>
          <c:showBubbleSize val="0"/>
        </c:dLbls>
        <c:gapWidth val="219"/>
        <c:overlap val="-27"/>
        <c:axId val="609488856"/>
        <c:axId val="609480328"/>
      </c:barChart>
      <c:catAx>
        <c:axId val="60948885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9480328"/>
        <c:crosses val="autoZero"/>
        <c:auto val="1"/>
        <c:lblAlgn val="ctr"/>
        <c:lblOffset val="100"/>
        <c:noMultiLvlLbl val="0"/>
      </c:catAx>
      <c:valAx>
        <c:axId val="6094803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948885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GB" dirty="0"/>
              <a:t>Old Age </a:t>
            </a:r>
            <a:r>
              <a:rPr lang="en-GB" dirty="0" smtClean="0"/>
              <a:t>Dependency </a:t>
            </a:r>
            <a:r>
              <a:rPr lang="en-GB" dirty="0"/>
              <a:t>Ratio United Kingdom</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Ageing!$A$5</c:f>
              <c:strCache>
                <c:ptCount val="1"/>
                <c:pt idx="0">
                  <c:v>United Kingdom</c:v>
                </c:pt>
              </c:strCache>
            </c:strRef>
          </c:tx>
          <c:spPr>
            <a:ln w="28575" cap="rnd">
              <a:solidFill>
                <a:srgbClr val="00B0F0"/>
              </a:solidFill>
              <a:round/>
            </a:ln>
            <a:effectLst/>
          </c:spPr>
          <c:marker>
            <c:symbol val="none"/>
          </c:marker>
          <c:cat>
            <c:strRef>
              <c:f>Ageing!$B$4:$AR$4</c:f>
              <c:strCache>
                <c:ptCount val="4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pt idx="31">
                  <c:v>2049</c:v>
                </c:pt>
                <c:pt idx="32">
                  <c:v>2050</c:v>
                </c:pt>
                <c:pt idx="33">
                  <c:v>2051</c:v>
                </c:pt>
                <c:pt idx="34">
                  <c:v>2052</c:v>
                </c:pt>
                <c:pt idx="35">
                  <c:v>2053</c:v>
                </c:pt>
                <c:pt idx="36">
                  <c:v>2054</c:v>
                </c:pt>
                <c:pt idx="37">
                  <c:v>2055</c:v>
                </c:pt>
                <c:pt idx="38">
                  <c:v>2056</c:v>
                </c:pt>
                <c:pt idx="39">
                  <c:v>2057</c:v>
                </c:pt>
                <c:pt idx="40">
                  <c:v>2058</c:v>
                </c:pt>
                <c:pt idx="41">
                  <c:v>2059</c:v>
                </c:pt>
                <c:pt idx="42">
                  <c:v>2060</c:v>
                </c:pt>
              </c:strCache>
            </c:strRef>
          </c:cat>
          <c:val>
            <c:numRef>
              <c:f>Ageing!$B$5:$AR$5</c:f>
              <c:numCache>
                <c:formatCode>General</c:formatCode>
                <c:ptCount val="43"/>
                <c:pt idx="0">
                  <c:v>0.28799999999999998</c:v>
                </c:pt>
                <c:pt idx="1">
                  <c:v>0.29199999999999998</c:v>
                </c:pt>
                <c:pt idx="2">
                  <c:v>0.29599999999999999</c:v>
                </c:pt>
                <c:pt idx="3">
                  <c:v>0.3</c:v>
                </c:pt>
                <c:pt idx="4">
                  <c:v>0.30399999999999999</c:v>
                </c:pt>
                <c:pt idx="5">
                  <c:v>0.31</c:v>
                </c:pt>
                <c:pt idx="6">
                  <c:v>0.315</c:v>
                </c:pt>
                <c:pt idx="7">
                  <c:v>0.32100000000000001</c:v>
                </c:pt>
                <c:pt idx="8">
                  <c:v>0.32700000000000001</c:v>
                </c:pt>
                <c:pt idx="9">
                  <c:v>0.33400000000000002</c:v>
                </c:pt>
                <c:pt idx="10">
                  <c:v>0.34200000000000003</c:v>
                </c:pt>
                <c:pt idx="11">
                  <c:v>0.35</c:v>
                </c:pt>
                <c:pt idx="12">
                  <c:v>0.35799999999999998</c:v>
                </c:pt>
                <c:pt idx="13">
                  <c:v>0.36499999999999999</c:v>
                </c:pt>
                <c:pt idx="14">
                  <c:v>0.372</c:v>
                </c:pt>
                <c:pt idx="15">
                  <c:v>0.379</c:v>
                </c:pt>
                <c:pt idx="16">
                  <c:v>0.38600000000000001</c:v>
                </c:pt>
                <c:pt idx="17">
                  <c:v>0.39100000000000001</c:v>
                </c:pt>
                <c:pt idx="18">
                  <c:v>0.39700000000000002</c:v>
                </c:pt>
                <c:pt idx="19">
                  <c:v>0.40200000000000002</c:v>
                </c:pt>
                <c:pt idx="20">
                  <c:v>0.40600000000000003</c:v>
                </c:pt>
                <c:pt idx="21">
                  <c:v>0.40799999999999997</c:v>
                </c:pt>
                <c:pt idx="22">
                  <c:v>0.41</c:v>
                </c:pt>
                <c:pt idx="23">
                  <c:v>0.41099999999999998</c:v>
                </c:pt>
                <c:pt idx="24">
                  <c:v>0.41199999999999998</c:v>
                </c:pt>
                <c:pt idx="25">
                  <c:v>0.41199999999999998</c:v>
                </c:pt>
                <c:pt idx="26">
                  <c:v>0.41499999999999998</c:v>
                </c:pt>
                <c:pt idx="27">
                  <c:v>0.41799999999999998</c:v>
                </c:pt>
                <c:pt idx="28">
                  <c:v>0.42199999999999999</c:v>
                </c:pt>
                <c:pt idx="29">
                  <c:v>0.42399999999999999</c:v>
                </c:pt>
                <c:pt idx="30">
                  <c:v>0.42699999999999999</c:v>
                </c:pt>
                <c:pt idx="31">
                  <c:v>0.43</c:v>
                </c:pt>
                <c:pt idx="32">
                  <c:v>0.433</c:v>
                </c:pt>
                <c:pt idx="33">
                  <c:v>0.436</c:v>
                </c:pt>
                <c:pt idx="34">
                  <c:v>0.439</c:v>
                </c:pt>
                <c:pt idx="35">
                  <c:v>0.442</c:v>
                </c:pt>
                <c:pt idx="36">
                  <c:v>0.44500000000000001</c:v>
                </c:pt>
                <c:pt idx="37">
                  <c:v>0.44800000000000001</c:v>
                </c:pt>
                <c:pt idx="38">
                  <c:v>0.45200000000000001</c:v>
                </c:pt>
                <c:pt idx="39">
                  <c:v>0.45400000000000001</c:v>
                </c:pt>
                <c:pt idx="40">
                  <c:v>0.45600000000000002</c:v>
                </c:pt>
                <c:pt idx="41">
                  <c:v>0.45800000000000002</c:v>
                </c:pt>
                <c:pt idx="42">
                  <c:v>0.45900000000000002</c:v>
                </c:pt>
              </c:numCache>
            </c:numRef>
          </c:val>
          <c:smooth val="0"/>
          <c:extLst>
            <c:ext xmlns:c16="http://schemas.microsoft.com/office/drawing/2014/chart" uri="{C3380CC4-5D6E-409C-BE32-E72D297353CC}">
              <c16:uniqueId val="{00000000-E7F5-488E-88B0-DF14E2C92C93}"/>
            </c:ext>
          </c:extLst>
        </c:ser>
        <c:dLbls>
          <c:showLegendKey val="0"/>
          <c:showVal val="0"/>
          <c:showCatName val="0"/>
          <c:showSerName val="0"/>
          <c:showPercent val="0"/>
          <c:showBubbleSize val="0"/>
        </c:dLbls>
        <c:smooth val="0"/>
        <c:axId val="814118344"/>
        <c:axId val="814117032"/>
      </c:lineChart>
      <c:catAx>
        <c:axId val="814118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14117032"/>
        <c:crosses val="autoZero"/>
        <c:auto val="1"/>
        <c:lblAlgn val="ctr"/>
        <c:lblOffset val="100"/>
        <c:noMultiLvlLbl val="0"/>
      </c:catAx>
      <c:valAx>
        <c:axId val="8141170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14118344"/>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'Automation by EDU'!$B$1</c:f>
              <c:strCache>
                <c:ptCount val="1"/>
                <c:pt idx="0">
                  <c:v>Low-skilled</c:v>
                </c:pt>
              </c:strCache>
            </c:strRef>
          </c:tx>
          <c:spPr>
            <a:ln w="25400" cap="rnd">
              <a:noFill/>
              <a:round/>
            </a:ln>
            <a:effectLst/>
          </c:spPr>
          <c:marker>
            <c:symbol val="circle"/>
            <c:size val="14"/>
            <c:spPr>
              <a:solidFill>
                <a:srgbClr val="00B0F0"/>
              </a:solidFill>
              <a:ln>
                <a:solidFill>
                  <a:schemeClr val="bg1">
                    <a:lumMod val="75000"/>
                  </a:schemeClr>
                </a:solidFill>
              </a:ln>
              <a:effectLst/>
            </c:spPr>
          </c:marker>
          <c:dLbls>
            <c:delete val="1"/>
          </c:dLbls>
          <c:cat>
            <c:strRef>
              <c:f>'Automation by EDU'!$A$2:$A$32</c:f>
              <c:strCache>
                <c:ptCount val="7"/>
                <c:pt idx="0">
                  <c:v>Germany</c:v>
                </c:pt>
                <c:pt idx="1">
                  <c:v>OECD average</c:v>
                </c:pt>
                <c:pt idx="2">
                  <c:v>Canada</c:v>
                </c:pt>
                <c:pt idx="3">
                  <c:v>France</c:v>
                </c:pt>
                <c:pt idx="4">
                  <c:v>United States</c:v>
                </c:pt>
                <c:pt idx="5">
                  <c:v>Italy</c:v>
                </c:pt>
                <c:pt idx="6">
                  <c:v>United Kingdom</c:v>
                </c:pt>
              </c:strCache>
            </c:strRef>
          </c:cat>
          <c:val>
            <c:numRef>
              <c:f>'Automation by EDU'!$B$2:$B$32</c:f>
              <c:numCache>
                <c:formatCode>General</c:formatCode>
                <c:ptCount val="7"/>
                <c:pt idx="0">
                  <c:v>0.37707534432411194</c:v>
                </c:pt>
                <c:pt idx="1">
                  <c:v>0.27041561795132502</c:v>
                </c:pt>
                <c:pt idx="2">
                  <c:v>0.25221458077430725</c:v>
                </c:pt>
                <c:pt idx="3">
                  <c:v>0.2395872175693512</c:v>
                </c:pt>
                <c:pt idx="4">
                  <c:v>0.23544636368751526</c:v>
                </c:pt>
                <c:pt idx="5">
                  <c:v>0.20691046118736267</c:v>
                </c:pt>
                <c:pt idx="6">
                  <c:v>0.20207314193248749</c:v>
                </c:pt>
              </c:numCache>
            </c:numRef>
          </c:val>
          <c:smooth val="0"/>
          <c:extLst>
            <c:ext xmlns:c16="http://schemas.microsoft.com/office/drawing/2014/chart" uri="{C3380CC4-5D6E-409C-BE32-E72D297353CC}">
              <c16:uniqueId val="{00000000-3D6E-4C48-B517-4777406479D8}"/>
            </c:ext>
          </c:extLst>
        </c:ser>
        <c:ser>
          <c:idx val="1"/>
          <c:order val="1"/>
          <c:tx>
            <c:strRef>
              <c:f>'Automation by EDU'!$C$1</c:f>
              <c:strCache>
                <c:ptCount val="1"/>
                <c:pt idx="0">
                  <c:v>Medium-skilled</c:v>
                </c:pt>
              </c:strCache>
            </c:strRef>
          </c:tx>
          <c:spPr>
            <a:ln w="25400" cap="rnd">
              <a:noFill/>
              <a:round/>
            </a:ln>
            <a:effectLst/>
          </c:spPr>
          <c:marker>
            <c:symbol val="circle"/>
            <c:size val="14"/>
            <c:spPr>
              <a:solidFill>
                <a:schemeClr val="bg1"/>
              </a:solidFill>
              <a:ln>
                <a:solidFill>
                  <a:schemeClr val="bg1">
                    <a:lumMod val="75000"/>
                  </a:schemeClr>
                </a:solidFill>
              </a:ln>
              <a:effectLst/>
            </c:spPr>
          </c:marker>
          <c:dLbls>
            <c:delete val="1"/>
          </c:dLbls>
          <c:cat>
            <c:strRef>
              <c:f>'Automation by EDU'!$A$2:$A$32</c:f>
              <c:strCache>
                <c:ptCount val="7"/>
                <c:pt idx="0">
                  <c:v>Germany</c:v>
                </c:pt>
                <c:pt idx="1">
                  <c:v>OECD average</c:v>
                </c:pt>
                <c:pt idx="2">
                  <c:v>Canada</c:v>
                </c:pt>
                <c:pt idx="3">
                  <c:v>France</c:v>
                </c:pt>
                <c:pt idx="4">
                  <c:v>United States</c:v>
                </c:pt>
                <c:pt idx="5">
                  <c:v>Italy</c:v>
                </c:pt>
                <c:pt idx="6">
                  <c:v>United Kingdom</c:v>
                </c:pt>
              </c:strCache>
            </c:strRef>
          </c:cat>
          <c:val>
            <c:numRef>
              <c:f>'Automation by EDU'!$C$2:$C$32</c:f>
              <c:numCache>
                <c:formatCode>General</c:formatCode>
                <c:ptCount val="7"/>
                <c:pt idx="0">
                  <c:v>0.21731644868850708</c:v>
                </c:pt>
                <c:pt idx="1">
                  <c:v>0.1836945659347943</c:v>
                </c:pt>
                <c:pt idx="2">
                  <c:v>0.17849560081958771</c:v>
                </c:pt>
                <c:pt idx="3">
                  <c:v>0.21211311221122742</c:v>
                </c:pt>
                <c:pt idx="4">
                  <c:v>0.11634576320648193</c:v>
                </c:pt>
                <c:pt idx="5">
                  <c:v>0.14045253396034241</c:v>
                </c:pt>
                <c:pt idx="6">
                  <c:v>0.13488350808620453</c:v>
                </c:pt>
              </c:numCache>
            </c:numRef>
          </c:val>
          <c:smooth val="0"/>
          <c:extLst>
            <c:ext xmlns:c16="http://schemas.microsoft.com/office/drawing/2014/chart" uri="{C3380CC4-5D6E-409C-BE32-E72D297353CC}">
              <c16:uniqueId val="{00000001-3D6E-4C48-B517-4777406479D8}"/>
            </c:ext>
          </c:extLst>
        </c:ser>
        <c:ser>
          <c:idx val="2"/>
          <c:order val="2"/>
          <c:tx>
            <c:strRef>
              <c:f>'Automation by EDU'!$D$1</c:f>
              <c:strCache>
                <c:ptCount val="1"/>
                <c:pt idx="0">
                  <c:v>High-skilled</c:v>
                </c:pt>
              </c:strCache>
            </c:strRef>
          </c:tx>
          <c:spPr>
            <a:ln w="25400" cap="rnd">
              <a:noFill/>
              <a:round/>
            </a:ln>
            <a:effectLst/>
          </c:spPr>
          <c:marker>
            <c:symbol val="circle"/>
            <c:size val="14"/>
            <c:spPr>
              <a:solidFill>
                <a:schemeClr val="tx1"/>
              </a:solidFill>
              <a:ln>
                <a:solidFill>
                  <a:schemeClr val="bg1">
                    <a:lumMod val="75000"/>
                  </a:schemeClr>
                </a:solidFill>
              </a:ln>
              <a:effectLst/>
            </c:spPr>
          </c:marker>
          <c:dLbls>
            <c:delete val="1"/>
          </c:dLbls>
          <c:cat>
            <c:strRef>
              <c:f>'Automation by EDU'!$A$2:$A$32</c:f>
              <c:strCache>
                <c:ptCount val="7"/>
                <c:pt idx="0">
                  <c:v>Germany</c:v>
                </c:pt>
                <c:pt idx="1">
                  <c:v>OECD average</c:v>
                </c:pt>
                <c:pt idx="2">
                  <c:v>Canada</c:v>
                </c:pt>
                <c:pt idx="3">
                  <c:v>France</c:v>
                </c:pt>
                <c:pt idx="4">
                  <c:v>United States</c:v>
                </c:pt>
                <c:pt idx="5">
                  <c:v>Italy</c:v>
                </c:pt>
                <c:pt idx="6">
                  <c:v>United Kingdom</c:v>
                </c:pt>
              </c:strCache>
            </c:strRef>
          </c:cat>
          <c:val>
            <c:numRef>
              <c:f>'Automation by EDU'!$D$2:$D$32</c:f>
              <c:numCache>
                <c:formatCode>General</c:formatCode>
                <c:ptCount val="7"/>
                <c:pt idx="0">
                  <c:v>6.9457270205020905E-2</c:v>
                </c:pt>
                <c:pt idx="1">
                  <c:v>6.7616029808829942E-2</c:v>
                </c:pt>
                <c:pt idx="2">
                  <c:v>8.0116882920265198E-2</c:v>
                </c:pt>
                <c:pt idx="3">
                  <c:v>5.6895174086093903E-2</c:v>
                </c:pt>
                <c:pt idx="4">
                  <c:v>5.6679099798202515E-2</c:v>
                </c:pt>
                <c:pt idx="5">
                  <c:v>3.7557374686002731E-2</c:v>
                </c:pt>
                <c:pt idx="6">
                  <c:v>5.9552475810050964E-2</c:v>
                </c:pt>
              </c:numCache>
            </c:numRef>
          </c:val>
          <c:smooth val="0"/>
          <c:extLst>
            <c:ext xmlns:c16="http://schemas.microsoft.com/office/drawing/2014/chart" uri="{C3380CC4-5D6E-409C-BE32-E72D297353CC}">
              <c16:uniqueId val="{00000002-3D6E-4C48-B517-4777406479D8}"/>
            </c:ext>
          </c:extLst>
        </c:ser>
        <c:dLbls>
          <c:dLblPos val="ctr"/>
          <c:showLegendKey val="0"/>
          <c:showVal val="1"/>
          <c:showCatName val="0"/>
          <c:showSerName val="0"/>
          <c:showPercent val="0"/>
          <c:showBubbleSize val="0"/>
        </c:dLbls>
        <c:hiLowLines>
          <c:spPr>
            <a:ln w="9525">
              <a:solidFill>
                <a:schemeClr val="dk1">
                  <a:lumMod val="35000"/>
                  <a:lumOff val="65000"/>
                </a:schemeClr>
              </a:solidFill>
              <a:prstDash val="dash"/>
            </a:ln>
            <a:effectLst/>
          </c:spPr>
        </c:hiLowLines>
        <c:marker val="1"/>
        <c:smooth val="0"/>
        <c:axId val="95221248"/>
        <c:axId val="95223168"/>
      </c:lineChart>
      <c:catAx>
        <c:axId val="95221248"/>
        <c:scaling>
          <c:orientation val="minMax"/>
        </c:scaling>
        <c:delete val="0"/>
        <c:axPos val="b"/>
        <c:numFmt formatCode="General" sourceLinked="1"/>
        <c:majorTickMark val="none"/>
        <c:minorTickMark val="none"/>
        <c:tickLblPos val="low"/>
        <c:spPr>
          <a:noFill/>
          <a:ln w="19050" cap="flat" cmpd="sng" algn="ctr">
            <a:solidFill>
              <a:schemeClr val="dk1">
                <a:lumMod val="75000"/>
                <a:lumOff val="25000"/>
              </a:schemeClr>
            </a:solidFill>
            <a:round/>
          </a:ln>
          <a:effectLst/>
          <a:extLst>
            <a:ext uri="{909E8E84-426E-40DD-AFC4-6F175D3DCCD1}">
              <a14:hiddenFill xmlns:a14="http://schemas.microsoft.com/office/drawing/2010/main">
                <a:noFill/>
              </a14:hiddenFill>
            </a:ext>
          </a:extLst>
        </c:spPr>
        <c:txPr>
          <a:bodyPr rot="0" spcFirstLastPara="1" vertOverflow="ellipsis"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95223168"/>
        <c:crosses val="autoZero"/>
        <c:auto val="1"/>
        <c:lblAlgn val="ctr"/>
        <c:lblOffset val="0"/>
        <c:tickLblSkip val="1"/>
        <c:noMultiLvlLbl val="0"/>
      </c:catAx>
      <c:valAx>
        <c:axId val="95223168"/>
        <c:scaling>
          <c:orientation val="minMax"/>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crossAx val="95221248"/>
        <c:crosses val="autoZero"/>
        <c:crossBetween val="between"/>
      </c:valAx>
      <c:spPr>
        <a:noFill/>
        <a:ln>
          <a:noFill/>
        </a:ln>
        <a:effectLst/>
      </c:spPr>
    </c:plotArea>
    <c:legend>
      <c:legendPos val="t"/>
      <c:overlay val="0"/>
      <c:spPr>
        <a:noFill/>
        <a:ln>
          <a:noFill/>
        </a:ln>
        <a:effectLst/>
        <a:extLst>
          <a:ext uri="{91240B29-F687-4F45-9708-019B960494DF}">
            <a14:hiddenLine xmlns:a14="http://schemas.microsoft.com/office/drawing/2010/main">
              <a:noFill/>
              <a:round/>
            </a14:hiddenLine>
          </a:ext>
        </a:ex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1"/>
  </c:chart>
  <c:spPr>
    <a:solidFill>
      <a:schemeClr val="bg1"/>
    </a:solidFill>
    <a:ln w="9525" cap="flat" cmpd="sng" algn="ctr">
      <a:noFill/>
      <a:prstDash val="solid"/>
      <a:round/>
    </a:ln>
    <a:effectLst/>
    <a:ex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684610585364189"/>
          <c:y val="2.4895598526769289E-2"/>
          <c:w val="0.57299963678041665"/>
          <c:h val="0.86147022995116618"/>
        </c:manualLayout>
      </c:layout>
      <c:barChart>
        <c:barDir val="bar"/>
        <c:grouping val="clustered"/>
        <c:varyColors val="0"/>
        <c:ser>
          <c:idx val="0"/>
          <c:order val="0"/>
          <c:spPr>
            <a:solidFill>
              <a:srgbClr val="00B0F0"/>
            </a:solidFill>
            <a:ln w="6350" cmpd="sng">
              <a:solidFill>
                <a:srgbClr val="000000"/>
              </a:solidFill>
            </a:ln>
            <a:effectLst/>
          </c:spPr>
          <c:invertIfNegative val="0"/>
          <c:cat>
            <c:strRef>
              <c:f>Avg_occ!$A$19:$A$56</c:f>
              <c:strCache>
                <c:ptCount val="38"/>
                <c:pt idx="0">
                  <c:v>Cleaners, helpers</c:v>
                </c:pt>
                <c:pt idx="1">
                  <c:v>Agricultural, forestry, fishery labourers</c:v>
                </c:pt>
                <c:pt idx="2">
                  <c:v>Food preparation assistants</c:v>
                </c:pt>
                <c:pt idx="3">
                  <c:v>Labourers</c:v>
                </c:pt>
                <c:pt idx="4">
                  <c:v>Refuse workers, other elementary workers</c:v>
                </c:pt>
                <c:pt idx="5">
                  <c:v>Assemblers</c:v>
                </c:pt>
                <c:pt idx="6">
                  <c:v>Stationary plant, machine operators</c:v>
                </c:pt>
                <c:pt idx="7">
                  <c:v>Skilled forestry, fishery, hunting workers</c:v>
                </c:pt>
                <c:pt idx="8">
                  <c:v>Building, workers</c:v>
                </c:pt>
                <c:pt idx="9">
                  <c:v>Skilled agricultural workers</c:v>
                </c:pt>
                <c:pt idx="10">
                  <c:v>Food processing, wood working, garment, other craft</c:v>
                </c:pt>
                <c:pt idx="11">
                  <c:v>Drivers, mobile plant operators</c:v>
                </c:pt>
                <c:pt idx="12">
                  <c:v>Metal, machinery workers</c:v>
                </c:pt>
                <c:pt idx="13">
                  <c:v>Personal care workers</c:v>
                </c:pt>
                <c:pt idx="14">
                  <c:v>Personal service workers</c:v>
                </c:pt>
                <c:pt idx="15">
                  <c:v>Handicraft, printing workers</c:v>
                </c:pt>
                <c:pt idx="16">
                  <c:v>Electrical, electronic trades workers</c:v>
                </c:pt>
                <c:pt idx="17">
                  <c:v>Sales workers</c:v>
                </c:pt>
                <c:pt idx="18">
                  <c:v>Other clerical support workers</c:v>
                </c:pt>
                <c:pt idx="19">
                  <c:v>Health assoc. pro.</c:v>
                </c:pt>
                <c:pt idx="20">
                  <c:v>Legal, social, cultural, related assoc. pro.</c:v>
                </c:pt>
                <c:pt idx="21">
                  <c:v>Health pro.</c:v>
                </c:pt>
                <c:pt idx="22">
                  <c:v>Protective services workers</c:v>
                </c:pt>
                <c:pt idx="23">
                  <c:v>Hospitality services managers</c:v>
                </c:pt>
                <c:pt idx="24">
                  <c:v>Science, engineering assoc. pro.</c:v>
                </c:pt>
                <c:pt idx="25">
                  <c:v>Numerical, material recording clerks</c:v>
                </c:pt>
                <c:pt idx="26">
                  <c:v>Customer services clerks</c:v>
                </c:pt>
                <c:pt idx="27">
                  <c:v>Teaching pro.</c:v>
                </c:pt>
                <c:pt idx="28">
                  <c:v>General, keyboard clerks</c:v>
                </c:pt>
                <c:pt idx="29">
                  <c:v>IT technicians</c:v>
                </c:pt>
                <c:pt idx="30">
                  <c:v>Production managers</c:v>
                </c:pt>
                <c:pt idx="31">
                  <c:v>Legal, social, cultural pro.</c:v>
                </c:pt>
                <c:pt idx="32">
                  <c:v>Business, administration assoc. pro.</c:v>
                </c:pt>
                <c:pt idx="33">
                  <c:v>Science, engineering pro.</c:v>
                </c:pt>
                <c:pt idx="34">
                  <c:v>Chief executives</c:v>
                </c:pt>
                <c:pt idx="35">
                  <c:v>Managers</c:v>
                </c:pt>
                <c:pt idx="36">
                  <c:v>IT technology pro.</c:v>
                </c:pt>
                <c:pt idx="37">
                  <c:v>Business pro.</c:v>
                </c:pt>
              </c:strCache>
            </c:strRef>
          </c:cat>
          <c:val>
            <c:numRef>
              <c:f>Avg_occ!$B$19:$B$56</c:f>
              <c:numCache>
                <c:formatCode>General</c:formatCode>
                <c:ptCount val="38"/>
                <c:pt idx="0">
                  <c:v>0.26572222638225979</c:v>
                </c:pt>
                <c:pt idx="1">
                  <c:v>0.34471175054438097</c:v>
                </c:pt>
                <c:pt idx="2">
                  <c:v>0.40025292671634366</c:v>
                </c:pt>
                <c:pt idx="3">
                  <c:v>0.43050752568037814</c:v>
                </c:pt>
                <c:pt idx="4">
                  <c:v>0.4401063427398661</c:v>
                </c:pt>
                <c:pt idx="5">
                  <c:v>0.46628224510466754</c:v>
                </c:pt>
                <c:pt idx="6">
                  <c:v>0.47895656163819478</c:v>
                </c:pt>
                <c:pt idx="7">
                  <c:v>0.51488397789189067</c:v>
                </c:pt>
                <c:pt idx="8">
                  <c:v>0.5212330148257297</c:v>
                </c:pt>
                <c:pt idx="9">
                  <c:v>0.52600320805484346</c:v>
                </c:pt>
                <c:pt idx="10">
                  <c:v>0.52628902362377206</c:v>
                </c:pt>
                <c:pt idx="11">
                  <c:v>0.54535255820299589</c:v>
                </c:pt>
                <c:pt idx="12">
                  <c:v>0.55625341962875485</c:v>
                </c:pt>
                <c:pt idx="13">
                  <c:v>0.55932774669443497</c:v>
                </c:pt>
                <c:pt idx="14">
                  <c:v>0.56959502511227789</c:v>
                </c:pt>
                <c:pt idx="15">
                  <c:v>0.57916520227255963</c:v>
                </c:pt>
                <c:pt idx="16">
                  <c:v>0.62195540762826829</c:v>
                </c:pt>
                <c:pt idx="17">
                  <c:v>0.65002646643339335</c:v>
                </c:pt>
                <c:pt idx="18">
                  <c:v>0.65763280931082846</c:v>
                </c:pt>
                <c:pt idx="19">
                  <c:v>0.67514216683981154</c:v>
                </c:pt>
                <c:pt idx="20">
                  <c:v>0.71098045068029725</c:v>
                </c:pt>
                <c:pt idx="21">
                  <c:v>0.71437857761482626</c:v>
                </c:pt>
                <c:pt idx="22">
                  <c:v>0.72042506744920998</c:v>
                </c:pt>
                <c:pt idx="23">
                  <c:v>0.74627059053639033</c:v>
                </c:pt>
                <c:pt idx="24">
                  <c:v>0.75028264724773097</c:v>
                </c:pt>
                <c:pt idx="25">
                  <c:v>0.75205036007183279</c:v>
                </c:pt>
                <c:pt idx="26">
                  <c:v>0.78009978662716184</c:v>
                </c:pt>
                <c:pt idx="27">
                  <c:v>0.78090319812164088</c:v>
                </c:pt>
                <c:pt idx="28">
                  <c:v>0.78819878106652819</c:v>
                </c:pt>
                <c:pt idx="29">
                  <c:v>0.78944642109319263</c:v>
                </c:pt>
                <c:pt idx="30">
                  <c:v>0.81588042525183446</c:v>
                </c:pt>
                <c:pt idx="31">
                  <c:v>0.82087857836169686</c:v>
                </c:pt>
                <c:pt idx="32">
                  <c:v>0.8302516269772986</c:v>
                </c:pt>
                <c:pt idx="33">
                  <c:v>0.83744984600254846</c:v>
                </c:pt>
                <c:pt idx="34">
                  <c:v>0.84062819795107557</c:v>
                </c:pt>
                <c:pt idx="35">
                  <c:v>0.8547577484922223</c:v>
                </c:pt>
                <c:pt idx="36">
                  <c:v>0.86940543238310009</c:v>
                </c:pt>
                <c:pt idx="37">
                  <c:v>0.8709345856816858</c:v>
                </c:pt>
              </c:numCache>
            </c:numRef>
          </c:val>
          <c:extLst>
            <c:ext xmlns:c16="http://schemas.microsoft.com/office/drawing/2014/chart" uri="{C3380CC4-5D6E-409C-BE32-E72D297353CC}">
              <c16:uniqueId val="{00000000-B2C8-4343-8E49-9E703EA5C861}"/>
            </c:ext>
          </c:extLst>
        </c:ser>
        <c:dLbls>
          <c:showLegendKey val="0"/>
          <c:showVal val="0"/>
          <c:showCatName val="0"/>
          <c:showSerName val="0"/>
          <c:showPercent val="0"/>
          <c:showBubbleSize val="0"/>
        </c:dLbls>
        <c:gapWidth val="182"/>
        <c:axId val="757230056"/>
        <c:axId val="757232024"/>
      </c:barChart>
      <c:catAx>
        <c:axId val="757230056"/>
        <c:scaling>
          <c:orientation val="minMax"/>
        </c:scaling>
        <c:delete val="0"/>
        <c:axPos val="l"/>
        <c:majorGridlines>
          <c:spPr>
            <a:ln w="9525" cap="flat" cmpd="sng" algn="ctr">
              <a:noFill/>
              <a:prstDash val="solid"/>
              <a:round/>
            </a:ln>
            <a:effectLst/>
          </c:spPr>
        </c:majorGridlines>
        <c:numFmt formatCode="General" sourceLinked="1"/>
        <c:majorTickMark val="in"/>
        <c:minorTickMark val="none"/>
        <c:tickLblPos val="low"/>
        <c:spPr>
          <a:noFill/>
          <a:ln w="9525" cap="flat" cmpd="sng" algn="ctr">
            <a:solidFill>
              <a:srgbClr val="000000"/>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57232024"/>
        <c:crosses val="autoZero"/>
        <c:auto val="1"/>
        <c:lblAlgn val="ctr"/>
        <c:lblOffset val="0"/>
        <c:tickLblSkip val="1"/>
        <c:noMultiLvlLbl val="0"/>
      </c:catAx>
      <c:valAx>
        <c:axId val="757232024"/>
        <c:scaling>
          <c:orientation val="minMax"/>
          <c:max val="0.9"/>
        </c:scaling>
        <c:delete val="0"/>
        <c:axPos val="b"/>
        <c:majorGridlines>
          <c:spPr>
            <a:ln w="9525" cap="flat" cmpd="sng" algn="ctr">
              <a:solidFill>
                <a:srgbClr val="FFFFFF"/>
              </a:solidFill>
              <a:prstDash val="solid"/>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dirty="0" smtClean="0"/>
                  <a:t>Ability-based exposure to AI (average score)</a:t>
                </a:r>
                <a:endParaRPr lang="en-GB" dirty="0"/>
              </a:p>
            </c:rich>
          </c:tx>
          <c:layout>
            <c:manualLayout>
              <c:xMode val="edge"/>
              <c:yMode val="edge"/>
              <c:x val="0.52601309186876699"/>
              <c:y val="0.9432135767760158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none"/>
        <c:tickLblPos val="nextTo"/>
        <c:spPr>
          <a:noFill/>
          <a:ln w="9525">
            <a:solidFill>
              <a:srgbClr val="000000"/>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57230056"/>
        <c:crosses val="autoZero"/>
        <c:crossBetween val="between"/>
      </c:valAx>
      <c:spPr>
        <a:noFill/>
        <a:ln w="9525">
          <a:noFill/>
        </a:ln>
        <a:effectLst/>
      </c:spPr>
    </c:plotArea>
    <c:plotVisOnly val="1"/>
    <c:dispBlanksAs val="gap"/>
    <c:showDLblsOverMax val="1"/>
  </c:chart>
  <c:spPr>
    <a:solidFill>
      <a:sysClr val="window" lastClr="FFFFFF"/>
    </a:solidFill>
    <a:ln w="9525" cap="flat" cmpd="sng" algn="ctr">
      <a:noFill/>
      <a:round/>
    </a:ln>
    <a:effectLst/>
    <a:extLs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0.26459</cdr:x>
      <cdr:y>0</cdr:y>
    </cdr:from>
    <cdr:to>
      <cdr:x>0.39855</cdr:x>
      <cdr:y>0.09705</cdr:y>
    </cdr:to>
    <cdr:sp macro="" textlink="">
      <cdr:nvSpPr>
        <cdr:cNvPr id="2" name="TextBox 1"/>
        <cdr:cNvSpPr txBox="1"/>
      </cdr:nvSpPr>
      <cdr:spPr>
        <a:xfrm xmlns:a="http://schemas.openxmlformats.org/drawingml/2006/main">
          <a:off x="2782329" y="0"/>
          <a:ext cx="1408671" cy="4493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1400" dirty="0" smtClean="0"/>
            <a:t>Shortage</a:t>
          </a:r>
          <a:endParaRPr lang="en-GB"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9D184E-2938-410D-89B7-C7968EDB5FF7}" type="datetimeFigureOut">
              <a:rPr lang="en-GB" smtClean="0"/>
              <a:t>15/03/2021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3DA1FF-DCA3-40E2-96FF-F343BD77FAF6}" type="slidenum">
              <a:rPr lang="en-GB" smtClean="0"/>
              <a:t>‹#›</a:t>
            </a:fld>
            <a:endParaRPr lang="en-GB"/>
          </a:p>
        </p:txBody>
      </p:sp>
    </p:spTree>
    <p:extLst>
      <p:ext uri="{BB962C8B-B14F-4D97-AF65-F5344CB8AC3E}">
        <p14:creationId xmlns:p14="http://schemas.microsoft.com/office/powerpoint/2010/main" val="1677471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ldr.semanticscholar.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Who</a:t>
            </a:r>
            <a:r>
              <a:rPr lang="en-GB" baseline="0" dirty="0" smtClean="0"/>
              <a:t> you are </a:t>
            </a:r>
          </a:p>
          <a:p>
            <a:r>
              <a:rPr lang="en-GB" baseline="0" dirty="0" smtClean="0"/>
              <a:t>About the OECD</a:t>
            </a:r>
          </a:p>
          <a:p>
            <a:r>
              <a:rPr lang="en-GB" baseline="0" dirty="0" smtClean="0"/>
              <a:t>This presentation:</a:t>
            </a:r>
          </a:p>
          <a:p>
            <a:pPr marL="171450" indent="-171450">
              <a:buFontTx/>
              <a:buChar char="-"/>
            </a:pPr>
            <a:r>
              <a:rPr lang="en-GB" baseline="0" dirty="0" smtClean="0"/>
              <a:t>How labour markets are changing, in particular as a result of technological change</a:t>
            </a:r>
          </a:p>
          <a:p>
            <a:pPr marL="171450" indent="-171450">
              <a:buFontTx/>
              <a:buChar char="-"/>
            </a:pPr>
            <a:r>
              <a:rPr lang="en-GB" baseline="0" dirty="0" smtClean="0"/>
              <a:t>What that means for skills needs</a:t>
            </a:r>
          </a:p>
          <a:p>
            <a:pPr marL="171450" indent="-171450">
              <a:buFontTx/>
              <a:buChar char="-"/>
            </a:pPr>
            <a:r>
              <a:rPr lang="en-GB" baseline="0" dirty="0" smtClean="0"/>
              <a:t>Home in on AI and its implications for the human resource and resource function</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593DA1FF-DCA3-40E2-96FF-F343BD77FAF6}" type="slidenum">
              <a:rPr lang="en-GB" smtClean="0"/>
              <a:t>1</a:t>
            </a:fld>
            <a:endParaRPr lang="en-GB"/>
          </a:p>
        </p:txBody>
      </p:sp>
    </p:spTree>
    <p:extLst>
      <p:ext uri="{BB962C8B-B14F-4D97-AF65-F5344CB8AC3E}">
        <p14:creationId xmlns:p14="http://schemas.microsoft.com/office/powerpoint/2010/main" val="324238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there is no really shared definition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AI encompasses a range of technologies</a:t>
            </a:r>
            <a:r>
              <a:rPr lang="en-US" sz="1200" b="0" i="0" kern="1200" baseline="0" dirty="0" smtClean="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Specialists prefer to avoid the term “intelligence”, prefer to</a:t>
            </a:r>
            <a:r>
              <a:rPr lang="en-US" sz="1200" b="0" i="0" kern="1200" baseline="0" dirty="0" smtClean="0">
                <a:solidFill>
                  <a:schemeClr val="tx1"/>
                </a:solidFill>
                <a:effectLst/>
                <a:latin typeface="+mn-lt"/>
                <a:ea typeface="+mn-ea"/>
                <a:cs typeface="+mn-cs"/>
              </a:rPr>
              <a:t>  use the exact name of the technology used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Essentially machine learning</a:t>
            </a:r>
          </a:p>
          <a:p>
            <a:endParaRPr lang="en-US" sz="1200" b="0" i="0" kern="1200" baseline="0" dirty="0" smtClean="0">
              <a:solidFill>
                <a:schemeClr val="tx1"/>
              </a:solidFill>
              <a:effectLst/>
              <a:latin typeface="+mn-lt"/>
              <a:ea typeface="+mn-ea"/>
              <a:cs typeface="+mn-cs"/>
            </a:endParaRPr>
          </a:p>
          <a:p>
            <a:r>
              <a:rPr lang="en-GB" dirty="0" smtClean="0"/>
              <a:t>Thanks</a:t>
            </a:r>
            <a:r>
              <a:rPr lang="en-GB" baseline="0" dirty="0" smtClean="0"/>
              <a:t> to computing power and increased access to data, machine learning has made real progress in recent years</a:t>
            </a:r>
          </a:p>
          <a:p>
            <a:endParaRPr lang="en-GB" baseline="0" dirty="0" smtClean="0"/>
          </a:p>
          <a:p>
            <a:r>
              <a:rPr lang="en-GB" baseline="0" dirty="0" smtClean="0"/>
              <a:t>No longer a computer scientist who codes rules, but the computers themselves that, based on masses of data, try and find structure in the data, which can then help us to make predictions, recommendations, decisions, etc. </a:t>
            </a:r>
            <a:endParaRPr lang="en-GB" dirty="0"/>
          </a:p>
        </p:txBody>
      </p:sp>
      <p:sp>
        <p:nvSpPr>
          <p:cNvPr id="4" name="Slide Number Placeholder 3"/>
          <p:cNvSpPr>
            <a:spLocks noGrp="1"/>
          </p:cNvSpPr>
          <p:nvPr>
            <p:ph type="sldNum" sz="quarter" idx="10"/>
          </p:nvPr>
        </p:nvSpPr>
        <p:spPr/>
        <p:txBody>
          <a:bodyPr/>
          <a:lstStyle/>
          <a:p>
            <a:fld id="{593DA1FF-DCA3-40E2-96FF-F343BD77FAF6}" type="slidenum">
              <a:rPr lang="en-GB" smtClean="0"/>
              <a:t>10</a:t>
            </a:fld>
            <a:endParaRPr lang="en-GB"/>
          </a:p>
        </p:txBody>
      </p:sp>
    </p:spTree>
    <p:extLst>
      <p:ext uri="{BB962C8B-B14F-4D97-AF65-F5344CB8AC3E}">
        <p14:creationId xmlns:p14="http://schemas.microsoft.com/office/powerpoint/2010/main" val="3303194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Companies still old-fashioned (CVs, interviews, cover letters)</a:t>
            </a:r>
          </a:p>
          <a:p>
            <a:r>
              <a:rPr lang="en-GB" dirty="0" smtClean="0"/>
              <a:t>AI can identify vacancies</a:t>
            </a:r>
          </a:p>
          <a:p>
            <a:r>
              <a:rPr lang="en-GB" dirty="0" smtClean="0"/>
              <a:t>Optimise job descriptions</a:t>
            </a:r>
          </a:p>
          <a:p>
            <a:r>
              <a:rPr lang="en-GB" dirty="0" smtClean="0"/>
              <a:t>Profile</a:t>
            </a:r>
            <a:r>
              <a:rPr lang="en-GB" baseline="0" dirty="0" smtClean="0"/>
              <a:t> candidates</a:t>
            </a:r>
          </a:p>
          <a:p>
            <a:r>
              <a:rPr lang="en-GB" baseline="0" dirty="0" smtClean="0"/>
              <a:t>Targeted ads</a:t>
            </a:r>
          </a:p>
          <a:p>
            <a:r>
              <a:rPr lang="en-GB" baseline="0" dirty="0" smtClean="0"/>
              <a:t>Do a skills assessment</a:t>
            </a:r>
          </a:p>
          <a:p>
            <a:r>
              <a:rPr lang="en-GB" dirty="0" smtClean="0"/>
              <a:t>Pre-screen</a:t>
            </a:r>
          </a:p>
          <a:p>
            <a:r>
              <a:rPr lang="en-GB" dirty="0" smtClean="0"/>
              <a:t>Draw up interview schedule</a:t>
            </a:r>
          </a:p>
          <a:p>
            <a:r>
              <a:rPr lang="en-GB" dirty="0" smtClean="0"/>
              <a:t>Do interviews</a:t>
            </a:r>
          </a:p>
          <a:p>
            <a:r>
              <a:rPr lang="en-GB" dirty="0" smtClean="0"/>
              <a:t>Use facial data, analyse voice, tone, word choice</a:t>
            </a:r>
          </a:p>
          <a:p>
            <a:r>
              <a:rPr lang="en-GB" dirty="0" smtClean="0"/>
              <a:t>Psychological</a:t>
            </a:r>
            <a:r>
              <a:rPr lang="en-GB" baseline="0" dirty="0" smtClean="0"/>
              <a:t> assessment</a:t>
            </a:r>
          </a:p>
          <a:p>
            <a:r>
              <a:rPr lang="en-GB" baseline="0" dirty="0" smtClean="0"/>
              <a:t>Respond to inquiries, </a:t>
            </a:r>
            <a:r>
              <a:rPr lang="en-GB" baseline="0" dirty="0" err="1" smtClean="0"/>
              <a:t>chatbots</a:t>
            </a:r>
            <a:r>
              <a:rPr lang="en-GB" baseline="0" dirty="0" smtClean="0"/>
              <a:t> - </a:t>
            </a:r>
            <a:r>
              <a:rPr lang="en-GB" sz="1200" kern="1200" dirty="0" smtClean="0">
                <a:solidFill>
                  <a:schemeClr val="tx1"/>
                </a:solidFill>
                <a:effectLst/>
                <a:latin typeface="+mn-lt"/>
                <a:ea typeface="+mn-ea"/>
                <a:cs typeface="+mn-cs"/>
              </a:rPr>
              <a:t>some </a:t>
            </a:r>
            <a:r>
              <a:rPr lang="en-GB" sz="1200" kern="1200" dirty="0" err="1" smtClean="0">
                <a:solidFill>
                  <a:schemeClr val="tx1"/>
                </a:solidFill>
                <a:effectLst/>
                <a:latin typeface="+mn-lt"/>
                <a:ea typeface="+mn-ea"/>
                <a:cs typeface="+mn-cs"/>
              </a:rPr>
              <a:t>chatbots</a:t>
            </a:r>
            <a:r>
              <a:rPr lang="en-GB" sz="1200" kern="1200" dirty="0" smtClean="0">
                <a:solidFill>
                  <a:schemeClr val="tx1"/>
                </a:solidFill>
                <a:effectLst/>
                <a:latin typeface="+mn-lt"/>
                <a:ea typeface="+mn-ea"/>
                <a:cs typeface="+mn-cs"/>
              </a:rPr>
              <a:t>, like Mya also analyse candidate responses using natural language processing</a:t>
            </a:r>
            <a:endParaRPr lang="en-GB" baseline="0" dirty="0" smtClean="0"/>
          </a:p>
          <a:p>
            <a:r>
              <a:rPr lang="en-GB" baseline="0" dirty="0" smtClean="0"/>
              <a:t>Provide feedback</a:t>
            </a:r>
          </a:p>
          <a:p>
            <a:r>
              <a:rPr lang="en-GB" baseline="0" dirty="0" err="1" smtClean="0"/>
              <a:t>Onboarding</a:t>
            </a:r>
            <a:endParaRPr lang="en-GB" baseline="0" dirty="0" smtClean="0"/>
          </a:p>
          <a:p>
            <a:r>
              <a:rPr lang="en-GB" baseline="0" dirty="0" smtClean="0"/>
              <a:t>Internal/employee referrals</a:t>
            </a:r>
          </a:p>
          <a:p>
            <a:r>
              <a:rPr lang="en-GB" baseline="0" dirty="0" smtClean="0"/>
              <a:t>Performance management</a:t>
            </a:r>
          </a:p>
          <a:p>
            <a:r>
              <a:rPr lang="en-GB" baseline="0" dirty="0" smtClean="0"/>
              <a:t>Career advancement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Training</a:t>
            </a:r>
          </a:p>
          <a:p>
            <a:endParaRPr lang="en-GB" dirty="0"/>
          </a:p>
        </p:txBody>
      </p:sp>
      <p:sp>
        <p:nvSpPr>
          <p:cNvPr id="4" name="Slide Number Placeholder 3"/>
          <p:cNvSpPr>
            <a:spLocks noGrp="1"/>
          </p:cNvSpPr>
          <p:nvPr>
            <p:ph type="sldNum" sz="quarter" idx="10"/>
          </p:nvPr>
        </p:nvSpPr>
        <p:spPr/>
        <p:txBody>
          <a:bodyPr/>
          <a:lstStyle/>
          <a:p>
            <a:fld id="{593DA1FF-DCA3-40E2-96FF-F343BD77FAF6}" type="slidenum">
              <a:rPr lang="en-GB" smtClean="0"/>
              <a:t>11</a:t>
            </a:fld>
            <a:endParaRPr lang="en-GB"/>
          </a:p>
        </p:txBody>
      </p:sp>
    </p:spTree>
    <p:extLst>
      <p:ext uri="{BB962C8B-B14F-4D97-AF65-F5344CB8AC3E}">
        <p14:creationId xmlns:p14="http://schemas.microsoft.com/office/powerpoint/2010/main" val="3310657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According to SHRM, the average cost-per-hire (CPH) is $4,129 per open position</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repetitive, administrative,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data-heavy tasks such as gathering CVs and checking candidate profiles against a list of required skills</a:t>
            </a:r>
          </a:p>
          <a:p>
            <a:endParaRPr lang="en-GB" dirty="0" smtClean="0"/>
          </a:p>
          <a:p>
            <a:r>
              <a:rPr lang="en-GB" sz="1200" kern="1200" dirty="0" smtClean="0">
                <a:solidFill>
                  <a:schemeClr val="tx1"/>
                </a:solidFill>
                <a:effectLst/>
                <a:latin typeface="+mn-lt"/>
                <a:ea typeface="+mn-ea"/>
                <a:cs typeface="+mn-cs"/>
              </a:rPr>
              <a:t>AI offers opportunities for individuals to present themselves beyond the traditional CV</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Job-search platforms such as Monster.com or LinkedIn are already using AI to match job vacancies to available candidates </a:t>
            </a:r>
            <a:endParaRPr lang="en-GB" dirty="0"/>
          </a:p>
        </p:txBody>
      </p:sp>
      <p:sp>
        <p:nvSpPr>
          <p:cNvPr id="4" name="Slide Number Placeholder 3"/>
          <p:cNvSpPr>
            <a:spLocks noGrp="1"/>
          </p:cNvSpPr>
          <p:nvPr>
            <p:ph type="sldNum" sz="quarter" idx="10"/>
          </p:nvPr>
        </p:nvSpPr>
        <p:spPr/>
        <p:txBody>
          <a:bodyPr/>
          <a:lstStyle/>
          <a:p>
            <a:fld id="{593DA1FF-DCA3-40E2-96FF-F343BD77FAF6}" type="slidenum">
              <a:rPr lang="en-GB" smtClean="0"/>
              <a:t>12</a:t>
            </a:fld>
            <a:endParaRPr lang="en-GB"/>
          </a:p>
        </p:txBody>
      </p:sp>
    </p:spTree>
    <p:extLst>
      <p:ext uri="{BB962C8B-B14F-4D97-AF65-F5344CB8AC3E}">
        <p14:creationId xmlns:p14="http://schemas.microsoft.com/office/powerpoint/2010/main" val="3256762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dirty="0" smtClean="0">
                <a:solidFill>
                  <a:schemeClr val="bg1"/>
                </a:solidFill>
              </a:rPr>
              <a:t>Increased frictions by increasing number of applications per job-seeker and per job opening?</a:t>
            </a:r>
          </a:p>
          <a:p>
            <a:pPr lvl="1"/>
            <a:r>
              <a:rPr lang="en-GB" dirty="0" smtClean="0">
                <a:solidFill>
                  <a:schemeClr val="bg1"/>
                </a:solidFill>
              </a:rPr>
              <a:t>Lack of human touch – assessment of cultural fit, rapport building, negotiation…</a:t>
            </a:r>
          </a:p>
          <a:p>
            <a:pPr lvl="2"/>
            <a:r>
              <a:rPr lang="en-GB" dirty="0" smtClean="0">
                <a:solidFill>
                  <a:schemeClr val="bg1"/>
                </a:solidFill>
              </a:rPr>
              <a:t>Reliability (esp. facial expressions, movements, voice, - discriminatory based on ethnicity)</a:t>
            </a:r>
          </a:p>
          <a:p>
            <a:pPr lvl="2"/>
            <a:r>
              <a:rPr lang="en-GB" dirty="0" smtClean="0">
                <a:solidFill>
                  <a:schemeClr val="bg1"/>
                </a:solidFill>
              </a:rPr>
              <a:t>Bias – any algorithm is backward looking</a:t>
            </a:r>
          </a:p>
          <a:p>
            <a:pPr lvl="3"/>
            <a:r>
              <a:rPr lang="en-GB" dirty="0" smtClean="0">
                <a:solidFill>
                  <a:schemeClr val="bg1"/>
                </a:solidFill>
              </a:rPr>
              <a:t>Note: Algorithms used across the entire organization may have less bias than relying on  few individuals + bias that does result is easier to identify </a:t>
            </a:r>
          </a:p>
          <a:p>
            <a:pPr lvl="3"/>
            <a:r>
              <a:rPr lang="en-US" sz="1200" b="0" i="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In the United States, many vendors of AI design their algorithms to comply with the Four-Fifths Rule, a US legal principle that says applicants from any one demographic group must be selected at least 80% as often as those from any other group. So to shield companies from legal liability, a hiring AI may be programmed, for example, to recommend an equal number of male and female candidates</a:t>
            </a:r>
          </a:p>
          <a:p>
            <a:pPr lvl="2"/>
            <a:endParaRPr lang="en-GB" dirty="0" smtClean="0">
              <a:solidFill>
                <a:schemeClr val="bg1"/>
              </a:solidFill>
            </a:endParaRPr>
          </a:p>
          <a:p>
            <a:pPr lvl="2"/>
            <a:r>
              <a:rPr lang="en-GB" dirty="0" smtClean="0">
                <a:solidFill>
                  <a:schemeClr val="bg1"/>
                </a:solidFill>
              </a:rPr>
              <a:t>Accountability questions</a:t>
            </a:r>
          </a:p>
          <a:p>
            <a:pPr lvl="2"/>
            <a:endParaRPr lang="en-GB" dirty="0" smtClean="0">
              <a:solidFill>
                <a:schemeClr val="bg1"/>
              </a:solidFill>
            </a:endParaRPr>
          </a:p>
          <a:p>
            <a:pPr lvl="2"/>
            <a:r>
              <a:rPr lang="en-GB" dirty="0" smtClean="0">
                <a:solidFill>
                  <a:schemeClr val="bg1"/>
                </a:solidFill>
              </a:rPr>
              <a:t>Privacy (e.g. using data from social media)</a:t>
            </a:r>
          </a:p>
          <a:p>
            <a:pPr lvl="3"/>
            <a:endParaRPr lang="en-GB" dirty="0" smtClean="0">
              <a:solidFill>
                <a:schemeClr val="bg1"/>
              </a:solidFill>
            </a:endParaRPr>
          </a:p>
          <a:p>
            <a:pPr lvl="2"/>
            <a:r>
              <a:rPr lang="en-GB" dirty="0" smtClean="0">
                <a:solidFill>
                  <a:schemeClr val="bg1"/>
                </a:solidFill>
              </a:rPr>
              <a:t>Bigger challenge to low-skilled in navigating these tools?</a:t>
            </a:r>
          </a:p>
          <a:p>
            <a:pPr lvl="2"/>
            <a:r>
              <a:rPr lang="en-GB" dirty="0" smtClean="0">
                <a:solidFill>
                  <a:schemeClr val="bg1"/>
                </a:solidFill>
              </a:rPr>
              <a:t>Difficult to know how those who weren’t hired would have performed</a:t>
            </a:r>
          </a:p>
          <a:p>
            <a:pPr lvl="2"/>
            <a:r>
              <a:rPr lang="en-GB" dirty="0" smtClean="0">
                <a:solidFill>
                  <a:schemeClr val="bg1"/>
                </a:solidFill>
              </a:rPr>
              <a:t>Complexity of HR phenomena; how to define and measure good employee performance (not everything can be measured)</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bg1"/>
                </a:solidFill>
              </a:rPr>
              <a:t>Data science is not about causal relationships – if the data finds that people</a:t>
            </a:r>
            <a:r>
              <a:rPr lang="en-GB" baseline="0" dirty="0" smtClean="0">
                <a:solidFill>
                  <a:schemeClr val="bg1"/>
                </a:solidFill>
              </a:rPr>
              <a:t> with blue eyes are better performers, then it may advise to recruit more people with blue eyes, even though we know that this is not related to performance in any way. </a:t>
            </a:r>
            <a:endParaRPr lang="en-GB" dirty="0" smtClean="0">
              <a:solidFill>
                <a:schemeClr val="bg1"/>
              </a:solidFill>
            </a:endParaRPr>
          </a:p>
          <a:p>
            <a:pPr lvl="2"/>
            <a:r>
              <a:rPr lang="en-GB" dirty="0" smtClean="0">
                <a:solidFill>
                  <a:schemeClr val="bg1"/>
                </a:solidFill>
              </a:rPr>
              <a:t>Small datasets – many important HR outcomes, such as dismissals, are relatively rare </a:t>
            </a:r>
            <a:r>
              <a:rPr lang="en-GB" dirty="0" err="1" smtClean="0">
                <a:solidFill>
                  <a:schemeClr val="bg1"/>
                </a:solidFill>
              </a:rPr>
              <a:t>events,especiall</a:t>
            </a:r>
            <a:r>
              <a:rPr lang="en-GB" dirty="0" smtClean="0">
                <a:solidFill>
                  <a:schemeClr val="bg1"/>
                </a:solidFill>
              </a:rPr>
              <a:t> in small organisations. </a:t>
            </a:r>
          </a:p>
          <a:p>
            <a:pPr lvl="1"/>
            <a:endParaRPr lang="en-GB" dirty="0" smtClean="0"/>
          </a:p>
          <a:p>
            <a:endParaRPr lang="en-GB" dirty="0"/>
          </a:p>
        </p:txBody>
      </p:sp>
      <p:sp>
        <p:nvSpPr>
          <p:cNvPr id="4" name="Slide Number Placeholder 3"/>
          <p:cNvSpPr>
            <a:spLocks noGrp="1"/>
          </p:cNvSpPr>
          <p:nvPr>
            <p:ph type="sldNum" sz="quarter" idx="10"/>
          </p:nvPr>
        </p:nvSpPr>
        <p:spPr/>
        <p:txBody>
          <a:bodyPr/>
          <a:lstStyle/>
          <a:p>
            <a:fld id="{593DA1FF-DCA3-40E2-96FF-F343BD77FAF6}" type="slidenum">
              <a:rPr lang="en-GB" smtClean="0"/>
              <a:t>13</a:t>
            </a:fld>
            <a:endParaRPr lang="en-GB"/>
          </a:p>
        </p:txBody>
      </p:sp>
    </p:spTree>
    <p:extLst>
      <p:ext uri="{BB962C8B-B14F-4D97-AF65-F5344CB8AC3E}">
        <p14:creationId xmlns:p14="http://schemas.microsoft.com/office/powerpoint/2010/main" val="657233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adoption is the biggest challenge and is less than or equal to 11 per cent for firms which are using it to a great extent. </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93DA1FF-DCA3-40E2-96FF-F343BD77FAF6}" type="slidenum">
              <a:rPr lang="en-GB" smtClean="0"/>
              <a:t>14</a:t>
            </a:fld>
            <a:endParaRPr lang="en-GB"/>
          </a:p>
        </p:txBody>
      </p:sp>
    </p:spTree>
    <p:extLst>
      <p:ext uri="{BB962C8B-B14F-4D97-AF65-F5344CB8AC3E}">
        <p14:creationId xmlns:p14="http://schemas.microsoft.com/office/powerpoint/2010/main" val="3816526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 is not magic</a:t>
            </a:r>
          </a:p>
          <a:p>
            <a:r>
              <a:rPr lang="en-US" dirty="0" smtClean="0"/>
              <a:t>The human touch will remain important in the recruitment industry</a:t>
            </a:r>
          </a:p>
          <a:p>
            <a:r>
              <a:rPr lang="en-US" dirty="0" smtClean="0"/>
              <a:t>But can complement one another: AI programs that help maximize outreach and candidate evaluations put the human gatekeepers in a better, more informed position to hire the right people for the available jobs</a:t>
            </a:r>
          </a:p>
          <a:p>
            <a:r>
              <a:rPr lang="en-US" dirty="0" smtClean="0"/>
              <a:t>companies should use AI to audit their own recruiting practices</a:t>
            </a:r>
          </a:p>
          <a:p>
            <a:r>
              <a:rPr lang="en-GB" dirty="0" smtClean="0"/>
              <a:t>Need to be careful with what products claim they do</a:t>
            </a:r>
          </a:p>
          <a:p>
            <a:r>
              <a:rPr lang="en-GB" dirty="0" smtClean="0"/>
              <a:t>Notifying applicants and ask for consent when their interviews are being analysed by 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what vendors disclose about their products; development and validation procedures, evaluation of practices. Evolving industry norms that are sensitive to concerns of bias but lack clear guidance</a:t>
            </a:r>
          </a:p>
          <a:p>
            <a:endParaRPr lang="en-GB" dirty="0"/>
          </a:p>
        </p:txBody>
      </p:sp>
      <p:sp>
        <p:nvSpPr>
          <p:cNvPr id="4" name="Slide Number Placeholder 3"/>
          <p:cNvSpPr>
            <a:spLocks noGrp="1"/>
          </p:cNvSpPr>
          <p:nvPr>
            <p:ph type="sldNum" sz="quarter" idx="10"/>
          </p:nvPr>
        </p:nvSpPr>
        <p:spPr/>
        <p:txBody>
          <a:bodyPr/>
          <a:lstStyle/>
          <a:p>
            <a:fld id="{593DA1FF-DCA3-40E2-96FF-F343BD77FAF6}" type="slidenum">
              <a:rPr lang="en-GB" smtClean="0"/>
              <a:t>15</a:t>
            </a:fld>
            <a:endParaRPr lang="en-GB"/>
          </a:p>
        </p:txBody>
      </p:sp>
    </p:spTree>
    <p:extLst>
      <p:ext uri="{BB962C8B-B14F-4D97-AF65-F5344CB8AC3E}">
        <p14:creationId xmlns:p14="http://schemas.microsoft.com/office/powerpoint/2010/main" val="2672136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spcBef>
                <a:spcPts val="300"/>
              </a:spcBef>
              <a:spcAft>
                <a:spcPts val="600"/>
              </a:spcAft>
              <a:buFont typeface="Arial" panose="020B0604020202020204" pitchFamily="34" charset="0"/>
              <a:buChar char="•"/>
            </a:pPr>
            <a:r>
              <a:rPr lang="en-US" dirty="0" smtClean="0"/>
              <a:t>Frey &amp; Osborne (2017): 47%</a:t>
            </a:r>
          </a:p>
          <a:p>
            <a:pPr marL="628650" lvl="1" indent="-171450">
              <a:spcBef>
                <a:spcPts val="300"/>
              </a:spcBef>
              <a:spcAft>
                <a:spcPts val="600"/>
              </a:spcAft>
              <a:buFont typeface="Arial" panose="020B0604020202020204" pitchFamily="34" charset="0"/>
              <a:buChar char="•"/>
            </a:pPr>
            <a:r>
              <a:rPr lang="en-GB" dirty="0" smtClean="0"/>
              <a:t>Brynjolfsson &amp; McAffee (2014):</a:t>
            </a:r>
            <a:r>
              <a:rPr lang="en-GB" baseline="0" dirty="0" smtClean="0"/>
              <a:t> </a:t>
            </a:r>
            <a:r>
              <a:rPr lang="en-GB" sz="2400" i="1" dirty="0" smtClean="0"/>
              <a:t>“There’s never been a worse time to be a worker with ordinary skills</a:t>
            </a:r>
            <a:r>
              <a:rPr lang="en-GB" sz="2400" i="1" baseline="0" dirty="0" smtClean="0"/>
              <a:t> because computers, robots and other digital technologies are acquiring these skills and abilities at an extraordinary rate</a:t>
            </a:r>
            <a:r>
              <a:rPr lang="en-GB" sz="2400" i="1" dirty="0" smtClean="0"/>
              <a:t>”</a:t>
            </a:r>
          </a:p>
        </p:txBody>
      </p:sp>
      <p:sp>
        <p:nvSpPr>
          <p:cNvPr id="4" name="Slide Number Placeholder 3"/>
          <p:cNvSpPr>
            <a:spLocks noGrp="1"/>
          </p:cNvSpPr>
          <p:nvPr>
            <p:ph type="sldNum" sz="quarter" idx="10"/>
          </p:nvPr>
        </p:nvSpPr>
        <p:spPr/>
        <p:txBody>
          <a:bodyPr/>
          <a:lstStyle/>
          <a:p>
            <a:fld id="{90BAEEA5-220D-4940-A23A-F430723C1092}" type="slidenum">
              <a:rPr lang="en-GB" smtClean="0"/>
              <a:t>2</a:t>
            </a:fld>
            <a:endParaRPr lang="en-GB" dirty="0"/>
          </a:p>
        </p:txBody>
      </p:sp>
    </p:spTree>
    <p:extLst>
      <p:ext uri="{BB962C8B-B14F-4D97-AF65-F5344CB8AC3E}">
        <p14:creationId xmlns:p14="http://schemas.microsoft.com/office/powerpoint/2010/main" val="1609835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3DA1FF-DCA3-40E2-96FF-F343BD77FAF6}" type="slidenum">
              <a:rPr lang="en-GB" smtClean="0"/>
              <a:t>3</a:t>
            </a:fld>
            <a:endParaRPr lang="en-GB"/>
          </a:p>
        </p:txBody>
      </p:sp>
    </p:spTree>
    <p:extLst>
      <p:ext uri="{BB962C8B-B14F-4D97-AF65-F5344CB8AC3E}">
        <p14:creationId xmlns:p14="http://schemas.microsoft.com/office/powerpoint/2010/main" val="2633972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Long-term structural changes</a:t>
            </a:r>
          </a:p>
          <a:p>
            <a:r>
              <a:rPr lang="en-GB" dirty="0" smtClean="0"/>
              <a:t>Technological change</a:t>
            </a:r>
          </a:p>
          <a:p>
            <a:r>
              <a:rPr lang="en-GB" dirty="0" smtClean="0"/>
              <a:t>Globalisation</a:t>
            </a:r>
          </a:p>
          <a:p>
            <a:r>
              <a:rPr lang="en-GB" dirty="0" smtClean="0"/>
              <a:t>Ageing</a:t>
            </a:r>
          </a:p>
          <a:p>
            <a:endParaRPr lang="en-GB" dirty="0" smtClean="0"/>
          </a:p>
          <a:p>
            <a:r>
              <a:rPr lang="en-GB" dirty="0" smtClean="0"/>
              <a:t>UK:</a:t>
            </a:r>
          </a:p>
          <a:p>
            <a:r>
              <a:rPr lang="en-GB" dirty="0" smtClean="0"/>
              <a:t>22%</a:t>
            </a:r>
            <a:r>
              <a:rPr lang="en-GB" baseline="0" dirty="0" smtClean="0"/>
              <a:t> increase in jobs for high-educated</a:t>
            </a:r>
            <a:endParaRPr lang="en-GB" dirty="0"/>
          </a:p>
        </p:txBody>
      </p:sp>
      <p:sp>
        <p:nvSpPr>
          <p:cNvPr id="4" name="Slide Number Placeholder 3"/>
          <p:cNvSpPr>
            <a:spLocks noGrp="1"/>
          </p:cNvSpPr>
          <p:nvPr>
            <p:ph type="sldNum" sz="quarter" idx="10"/>
          </p:nvPr>
        </p:nvSpPr>
        <p:spPr/>
        <p:txBody>
          <a:bodyPr/>
          <a:lstStyle/>
          <a:p>
            <a:fld id="{593DA1FF-DCA3-40E2-96FF-F343BD77FAF6}" type="slidenum">
              <a:rPr lang="en-GB" smtClean="0"/>
              <a:t>4</a:t>
            </a:fld>
            <a:endParaRPr lang="en-GB"/>
          </a:p>
        </p:txBody>
      </p:sp>
    </p:spTree>
    <p:extLst>
      <p:ext uri="{BB962C8B-B14F-4D97-AF65-F5344CB8AC3E}">
        <p14:creationId xmlns:p14="http://schemas.microsoft.com/office/powerpoint/2010/main" val="1563990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3DA1FF-DCA3-40E2-96FF-F343BD77FAF6}" type="slidenum">
              <a:rPr lang="en-GB" smtClean="0"/>
              <a:t>5</a:t>
            </a:fld>
            <a:endParaRPr lang="en-GB"/>
          </a:p>
        </p:txBody>
      </p:sp>
    </p:spTree>
    <p:extLst>
      <p:ext uri="{BB962C8B-B14F-4D97-AF65-F5344CB8AC3E}">
        <p14:creationId xmlns:p14="http://schemas.microsoft.com/office/powerpoint/2010/main" val="741484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Ratio of</a:t>
            </a:r>
            <a:r>
              <a:rPr lang="en-GB" baseline="0" dirty="0" smtClean="0"/>
              <a:t> people aged 65 and over to the working age population</a:t>
            </a:r>
            <a:endParaRPr lang="en-GB" dirty="0" smtClean="0"/>
          </a:p>
          <a:p>
            <a:endParaRPr lang="en-GB" dirty="0" smtClean="0"/>
          </a:p>
          <a:p>
            <a:r>
              <a:rPr lang="en-GB" dirty="0" smtClean="0"/>
              <a:t>Less than .3 now to .4 in 15 years time to 46% by 2060</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Ageing population – risks involved in many skills disappearing from the labour force =&gt; we need to extend working lives</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need for lifelong learning</a:t>
            </a:r>
          </a:p>
          <a:p>
            <a:endParaRPr lang="en-GB" dirty="0"/>
          </a:p>
        </p:txBody>
      </p:sp>
      <p:sp>
        <p:nvSpPr>
          <p:cNvPr id="4" name="Slide Number Placeholder 3"/>
          <p:cNvSpPr>
            <a:spLocks noGrp="1"/>
          </p:cNvSpPr>
          <p:nvPr>
            <p:ph type="sldNum" sz="quarter" idx="10"/>
          </p:nvPr>
        </p:nvSpPr>
        <p:spPr/>
        <p:txBody>
          <a:bodyPr/>
          <a:lstStyle/>
          <a:p>
            <a:fld id="{593DA1FF-DCA3-40E2-96FF-F343BD77FAF6}" type="slidenum">
              <a:rPr lang="en-GB" smtClean="0"/>
              <a:t>6</a:t>
            </a:fld>
            <a:endParaRPr lang="en-GB"/>
          </a:p>
        </p:txBody>
      </p:sp>
    </p:spTree>
    <p:extLst>
      <p:ext uri="{BB962C8B-B14F-4D97-AF65-F5344CB8AC3E}">
        <p14:creationId xmlns:p14="http://schemas.microsoft.com/office/powerpoint/2010/main" val="3866855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Automation is a trend that, so far, has not really affected the higher education sector</a:t>
            </a:r>
          </a:p>
          <a:p>
            <a:endParaRPr lang="en-GB" baseline="0" dirty="0" smtClean="0"/>
          </a:p>
          <a:p>
            <a:r>
              <a:rPr lang="en-GB" baseline="0" dirty="0" smtClean="0"/>
              <a:t>The high-skilled: less than 6% chance of automation</a:t>
            </a:r>
          </a:p>
          <a:p>
            <a:r>
              <a:rPr lang="en-GB" baseline="0" dirty="0" smtClean="0"/>
              <a:t>The low-skilled: over 20% chance</a:t>
            </a:r>
          </a:p>
          <a:p>
            <a:r>
              <a:rPr lang="en-GB" baseline="0" dirty="0" smtClean="0"/>
              <a:t>=&gt; So around 3 times more likely to see their job automated</a:t>
            </a:r>
          </a:p>
        </p:txBody>
      </p:sp>
      <p:sp>
        <p:nvSpPr>
          <p:cNvPr id="4" name="Slide Number Placeholder 3"/>
          <p:cNvSpPr>
            <a:spLocks noGrp="1"/>
          </p:cNvSpPr>
          <p:nvPr>
            <p:ph type="sldNum" sz="quarter" idx="10"/>
          </p:nvPr>
        </p:nvSpPr>
        <p:spPr/>
        <p:txBody>
          <a:bodyPr/>
          <a:lstStyle/>
          <a:p>
            <a:fld id="{593DA1FF-DCA3-40E2-96FF-F343BD77FAF6}" type="slidenum">
              <a:rPr lang="en-GB" smtClean="0"/>
              <a:t>7</a:t>
            </a:fld>
            <a:endParaRPr lang="en-GB"/>
          </a:p>
        </p:txBody>
      </p:sp>
    </p:spTree>
    <p:extLst>
      <p:ext uri="{BB962C8B-B14F-4D97-AF65-F5344CB8AC3E}">
        <p14:creationId xmlns:p14="http://schemas.microsoft.com/office/powerpoint/2010/main" val="183611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BUT AI will change this story a little</a:t>
            </a:r>
          </a:p>
          <a:p>
            <a:r>
              <a:rPr lang="en-GB" baseline="0" dirty="0" smtClean="0"/>
              <a:t>Business professionals</a:t>
            </a:r>
          </a:p>
          <a:p>
            <a:r>
              <a:rPr lang="en-GB" baseline="0" dirty="0" smtClean="0"/>
              <a:t>It technology </a:t>
            </a:r>
            <a:r>
              <a:rPr lang="en-GB" baseline="0" dirty="0" err="1" smtClean="0"/>
              <a:t>prefessonals</a:t>
            </a:r>
            <a:endParaRPr lang="en-GB" baseline="0" dirty="0" smtClean="0"/>
          </a:p>
          <a:p>
            <a:r>
              <a:rPr lang="en-GB" baseline="0" dirty="0" smtClean="0"/>
              <a:t>Chief </a:t>
            </a:r>
            <a:r>
              <a:rPr lang="en-GB" baseline="0" dirty="0" err="1" smtClean="0"/>
              <a:t>exectuvies</a:t>
            </a:r>
            <a:endParaRPr lang="en-GB" baseline="0" dirty="0" smtClean="0"/>
          </a:p>
          <a:p>
            <a:r>
              <a:rPr lang="en-GB" baseline="0" dirty="0" err="1" smtClean="0"/>
              <a:t>Sciencetists</a:t>
            </a:r>
            <a:r>
              <a:rPr lang="en-GB" baseline="0" dirty="0" smtClean="0"/>
              <a:t> and engineers, etc.</a:t>
            </a:r>
          </a:p>
          <a:p>
            <a:endParaRPr lang="en-GB" baseline="0" dirty="0" smtClean="0"/>
          </a:p>
          <a:p>
            <a:r>
              <a:rPr lang="en-GB" baseline="0" dirty="0" smtClean="0"/>
              <a:t>Whereas those least exposed include cleaners, agricultural workers, food preparation assistants</a:t>
            </a:r>
          </a:p>
          <a:p>
            <a:endParaRPr lang="en-GB" baseline="0" dirty="0" smtClean="0"/>
          </a:p>
          <a:p>
            <a:r>
              <a:rPr lang="en-GB" baseline="0" dirty="0" smtClean="0"/>
              <a:t>This is because previous technologies targeted primarily routine. Middle-skilled tasks, whereas AI is capable of non-routine, cognitive tasks</a:t>
            </a:r>
          </a:p>
          <a:p>
            <a:endParaRPr lang="en-GB" baseline="0" dirty="0" smtClean="0"/>
          </a:p>
          <a:p>
            <a:r>
              <a:rPr lang="en-GB" baseline="0" dirty="0" smtClean="0"/>
              <a:t>Exposure – not necessarily a bad thing</a:t>
            </a:r>
          </a:p>
          <a:p>
            <a:r>
              <a:rPr lang="en-GB" baseline="0" dirty="0" smtClean="0"/>
              <a:t>Take a cardiologist</a:t>
            </a:r>
          </a:p>
          <a:p>
            <a:endParaRPr lang="en-GB" baseline="0"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593DA1FF-DCA3-40E2-96FF-F343BD77FAF6}" type="slidenum">
              <a:rPr lang="en-GB" smtClean="0"/>
              <a:t>8</a:t>
            </a:fld>
            <a:endParaRPr lang="en-GB"/>
          </a:p>
        </p:txBody>
      </p:sp>
    </p:spTree>
    <p:extLst>
      <p:ext uri="{BB962C8B-B14F-4D97-AF65-F5344CB8AC3E}">
        <p14:creationId xmlns:p14="http://schemas.microsoft.com/office/powerpoint/2010/main" val="4126422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Semantic Scholar is an artificial-intelligence backed search engine for academic publications. It uses natural language processing to provide summaries for scholarly papers.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November 2020, Semantic Scholar introduced the </a:t>
            </a:r>
            <a:r>
              <a:rPr lang="en-US" sz="1200" b="0" i="0" u="sng" kern="1200" dirty="0" smtClean="0">
                <a:solidFill>
                  <a:schemeClr val="tx1"/>
                </a:solidFill>
                <a:effectLst/>
                <a:latin typeface="+mn-lt"/>
                <a:ea typeface="+mn-ea"/>
                <a:cs typeface="+mn-cs"/>
                <a:hlinkClick r:id="rId3"/>
              </a:rPr>
              <a:t>TL;DR (Too Long Didn’t Read)</a:t>
            </a:r>
            <a:r>
              <a:rPr lang="en-US" sz="1200" b="0" i="0" kern="1200" dirty="0" smtClean="0">
                <a:solidFill>
                  <a:schemeClr val="tx1"/>
                </a:solidFill>
                <a:effectLst/>
                <a:latin typeface="+mn-lt"/>
                <a:ea typeface="+mn-ea"/>
                <a:cs typeface="+mn-cs"/>
              </a:rPr>
              <a:t> feature. This AI-powered tool condenses even complex computer science papers into a single-sentence summary, using natural language processing.</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you are a researcher, you may already be thinking about the time you could save by avoiding the </a:t>
            </a:r>
            <a:r>
              <a:rPr lang="en-US" sz="1200" b="0" i="0" kern="1200" dirty="0" err="1" smtClean="0">
                <a:solidFill>
                  <a:schemeClr val="tx1"/>
                </a:solidFill>
                <a:effectLst/>
                <a:latin typeface="+mn-lt"/>
                <a:ea typeface="+mn-ea"/>
                <a:cs typeface="+mn-cs"/>
              </a:rPr>
              <a:t>gruelling</a:t>
            </a:r>
            <a:r>
              <a:rPr lang="en-US" sz="1200" b="0" i="0" kern="1200" dirty="0" smtClean="0">
                <a:solidFill>
                  <a:schemeClr val="tx1"/>
                </a:solidFill>
                <a:effectLst/>
                <a:latin typeface="+mn-lt"/>
                <a:ea typeface="+mn-ea"/>
                <a:cs typeface="+mn-cs"/>
              </a:rPr>
              <a:t> task of mapping out evidence on a new topic. This new tool will finally allow you can shift your attention to the parts of your job that are more complex, analytical and social.</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the same time, you are probably a little concerned that it could replace you or one of your colleagues. The last time it took a team of four researchers to review the evidence. Will it only require three or fewer researchers in the future?</a:t>
            </a:r>
          </a:p>
          <a:p>
            <a:r>
              <a:rPr lang="en-GB" dirty="0" smtClean="0"/>
              <a:t>	</a:t>
            </a:r>
            <a:endParaRPr lang="en-GB" dirty="0"/>
          </a:p>
        </p:txBody>
      </p:sp>
      <p:sp>
        <p:nvSpPr>
          <p:cNvPr id="4" name="Slide Number Placeholder 3"/>
          <p:cNvSpPr>
            <a:spLocks noGrp="1"/>
          </p:cNvSpPr>
          <p:nvPr>
            <p:ph type="sldNum" sz="quarter" idx="10"/>
          </p:nvPr>
        </p:nvSpPr>
        <p:spPr/>
        <p:txBody>
          <a:bodyPr/>
          <a:lstStyle/>
          <a:p>
            <a:fld id="{593DA1FF-DCA3-40E2-96FF-F343BD77FAF6}" type="slidenum">
              <a:rPr lang="en-GB" smtClean="0"/>
              <a:t>9</a:t>
            </a:fld>
            <a:endParaRPr lang="en-GB"/>
          </a:p>
        </p:txBody>
      </p:sp>
    </p:spTree>
    <p:extLst>
      <p:ext uri="{BB962C8B-B14F-4D97-AF65-F5344CB8AC3E}">
        <p14:creationId xmlns:p14="http://schemas.microsoft.com/office/powerpoint/2010/main" val="2121464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43C58C7-F91A-4EFF-B0AC-29729FCDF469}" type="datetimeFigureOut">
              <a:rPr lang="en-GB" smtClean="0"/>
              <a:t>15/03/2021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D5897D-1CE3-4FF9-A975-AF2ED5AE4689}" type="slidenum">
              <a:rPr lang="en-GB" smtClean="0"/>
              <a:t>‹#›</a:t>
            </a:fld>
            <a:endParaRPr lang="en-GB"/>
          </a:p>
        </p:txBody>
      </p:sp>
    </p:spTree>
    <p:extLst>
      <p:ext uri="{BB962C8B-B14F-4D97-AF65-F5344CB8AC3E}">
        <p14:creationId xmlns:p14="http://schemas.microsoft.com/office/powerpoint/2010/main" val="1671810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3C58C7-F91A-4EFF-B0AC-29729FCDF469}" type="datetimeFigureOut">
              <a:rPr lang="en-GB" smtClean="0"/>
              <a:t>15/03/2021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D5897D-1CE3-4FF9-A975-AF2ED5AE4689}" type="slidenum">
              <a:rPr lang="en-GB" smtClean="0"/>
              <a:t>‹#›</a:t>
            </a:fld>
            <a:endParaRPr lang="en-GB"/>
          </a:p>
        </p:txBody>
      </p:sp>
    </p:spTree>
    <p:extLst>
      <p:ext uri="{BB962C8B-B14F-4D97-AF65-F5344CB8AC3E}">
        <p14:creationId xmlns:p14="http://schemas.microsoft.com/office/powerpoint/2010/main" val="825199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3C58C7-F91A-4EFF-B0AC-29729FCDF469}" type="datetimeFigureOut">
              <a:rPr lang="en-GB" smtClean="0"/>
              <a:t>15/03/2021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D5897D-1CE3-4FF9-A975-AF2ED5AE4689}" type="slidenum">
              <a:rPr lang="en-GB" smtClean="0"/>
              <a:t>‹#›</a:t>
            </a:fld>
            <a:endParaRPr lang="en-GB"/>
          </a:p>
        </p:txBody>
      </p:sp>
    </p:spTree>
    <p:extLst>
      <p:ext uri="{BB962C8B-B14F-4D97-AF65-F5344CB8AC3E}">
        <p14:creationId xmlns:p14="http://schemas.microsoft.com/office/powerpoint/2010/main" val="3092792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3C58C7-F91A-4EFF-B0AC-29729FCDF469}" type="datetimeFigureOut">
              <a:rPr lang="en-GB" smtClean="0"/>
              <a:t>15/03/2021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D5897D-1CE3-4FF9-A975-AF2ED5AE4689}" type="slidenum">
              <a:rPr lang="en-GB" smtClean="0"/>
              <a:t>‹#›</a:t>
            </a:fld>
            <a:endParaRPr lang="en-GB"/>
          </a:p>
        </p:txBody>
      </p:sp>
    </p:spTree>
    <p:extLst>
      <p:ext uri="{BB962C8B-B14F-4D97-AF65-F5344CB8AC3E}">
        <p14:creationId xmlns:p14="http://schemas.microsoft.com/office/powerpoint/2010/main" val="3402566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43C58C7-F91A-4EFF-B0AC-29729FCDF469}" type="datetimeFigureOut">
              <a:rPr lang="en-GB" smtClean="0"/>
              <a:t>15/03/2021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D5897D-1CE3-4FF9-A975-AF2ED5AE4689}" type="slidenum">
              <a:rPr lang="en-GB" smtClean="0"/>
              <a:t>‹#›</a:t>
            </a:fld>
            <a:endParaRPr lang="en-GB"/>
          </a:p>
        </p:txBody>
      </p:sp>
    </p:spTree>
    <p:extLst>
      <p:ext uri="{BB962C8B-B14F-4D97-AF65-F5344CB8AC3E}">
        <p14:creationId xmlns:p14="http://schemas.microsoft.com/office/powerpoint/2010/main" val="3432323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43C58C7-F91A-4EFF-B0AC-29729FCDF469}" type="datetimeFigureOut">
              <a:rPr lang="en-GB" smtClean="0"/>
              <a:t>15/03/2021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D5897D-1CE3-4FF9-A975-AF2ED5AE4689}" type="slidenum">
              <a:rPr lang="en-GB" smtClean="0"/>
              <a:t>‹#›</a:t>
            </a:fld>
            <a:endParaRPr lang="en-GB"/>
          </a:p>
        </p:txBody>
      </p:sp>
    </p:spTree>
    <p:extLst>
      <p:ext uri="{BB962C8B-B14F-4D97-AF65-F5344CB8AC3E}">
        <p14:creationId xmlns:p14="http://schemas.microsoft.com/office/powerpoint/2010/main" val="1718279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43C58C7-F91A-4EFF-B0AC-29729FCDF469}" type="datetimeFigureOut">
              <a:rPr lang="en-GB" smtClean="0"/>
              <a:t>15/03/2021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0D5897D-1CE3-4FF9-A975-AF2ED5AE4689}" type="slidenum">
              <a:rPr lang="en-GB" smtClean="0"/>
              <a:t>‹#›</a:t>
            </a:fld>
            <a:endParaRPr lang="en-GB"/>
          </a:p>
        </p:txBody>
      </p:sp>
    </p:spTree>
    <p:extLst>
      <p:ext uri="{BB962C8B-B14F-4D97-AF65-F5344CB8AC3E}">
        <p14:creationId xmlns:p14="http://schemas.microsoft.com/office/powerpoint/2010/main" val="350622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43C58C7-F91A-4EFF-B0AC-29729FCDF469}" type="datetimeFigureOut">
              <a:rPr lang="en-GB" smtClean="0"/>
              <a:t>15/03/2021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0D5897D-1CE3-4FF9-A975-AF2ED5AE4689}" type="slidenum">
              <a:rPr lang="en-GB" smtClean="0"/>
              <a:t>‹#›</a:t>
            </a:fld>
            <a:endParaRPr lang="en-GB"/>
          </a:p>
        </p:txBody>
      </p:sp>
    </p:spTree>
    <p:extLst>
      <p:ext uri="{BB962C8B-B14F-4D97-AF65-F5344CB8AC3E}">
        <p14:creationId xmlns:p14="http://schemas.microsoft.com/office/powerpoint/2010/main" val="1955094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3C58C7-F91A-4EFF-B0AC-29729FCDF469}" type="datetimeFigureOut">
              <a:rPr lang="en-GB" smtClean="0"/>
              <a:t>15/03/2021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0D5897D-1CE3-4FF9-A975-AF2ED5AE4689}" type="slidenum">
              <a:rPr lang="en-GB" smtClean="0"/>
              <a:t>‹#›</a:t>
            </a:fld>
            <a:endParaRPr lang="en-GB"/>
          </a:p>
        </p:txBody>
      </p:sp>
    </p:spTree>
    <p:extLst>
      <p:ext uri="{BB962C8B-B14F-4D97-AF65-F5344CB8AC3E}">
        <p14:creationId xmlns:p14="http://schemas.microsoft.com/office/powerpoint/2010/main" val="2078866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43C58C7-F91A-4EFF-B0AC-29729FCDF469}" type="datetimeFigureOut">
              <a:rPr lang="en-GB" smtClean="0"/>
              <a:t>15/03/2021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D5897D-1CE3-4FF9-A975-AF2ED5AE4689}" type="slidenum">
              <a:rPr lang="en-GB" smtClean="0"/>
              <a:t>‹#›</a:t>
            </a:fld>
            <a:endParaRPr lang="en-GB"/>
          </a:p>
        </p:txBody>
      </p:sp>
    </p:spTree>
    <p:extLst>
      <p:ext uri="{BB962C8B-B14F-4D97-AF65-F5344CB8AC3E}">
        <p14:creationId xmlns:p14="http://schemas.microsoft.com/office/powerpoint/2010/main" val="1523034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43C58C7-F91A-4EFF-B0AC-29729FCDF469}" type="datetimeFigureOut">
              <a:rPr lang="en-GB" smtClean="0"/>
              <a:t>15/03/2021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D5897D-1CE3-4FF9-A975-AF2ED5AE4689}" type="slidenum">
              <a:rPr lang="en-GB" smtClean="0"/>
              <a:t>‹#›</a:t>
            </a:fld>
            <a:endParaRPr lang="en-GB"/>
          </a:p>
        </p:txBody>
      </p:sp>
    </p:spTree>
    <p:extLst>
      <p:ext uri="{BB962C8B-B14F-4D97-AF65-F5344CB8AC3E}">
        <p14:creationId xmlns:p14="http://schemas.microsoft.com/office/powerpoint/2010/main" val="3021790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3C58C7-F91A-4EFF-B0AC-29729FCDF469}" type="datetimeFigureOut">
              <a:rPr lang="en-GB" smtClean="0"/>
              <a:t>15/03/2021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D5897D-1CE3-4FF9-A975-AF2ED5AE4689}" type="slidenum">
              <a:rPr lang="en-GB" smtClean="0"/>
              <a:t>‹#›</a:t>
            </a:fld>
            <a:endParaRPr lang="en-GB"/>
          </a:p>
        </p:txBody>
      </p:sp>
    </p:spTree>
    <p:extLst>
      <p:ext uri="{BB962C8B-B14F-4D97-AF65-F5344CB8AC3E}">
        <p14:creationId xmlns:p14="http://schemas.microsoft.com/office/powerpoint/2010/main" val="2339061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solidFill>
                  <a:schemeClr val="bg1"/>
                </a:solidFill>
              </a:rPr>
              <a:t>Rebuilding the Workforce:</a:t>
            </a:r>
            <a:br>
              <a:rPr lang="en-GB" dirty="0" smtClean="0">
                <a:solidFill>
                  <a:schemeClr val="bg1"/>
                </a:solidFill>
              </a:rPr>
            </a:br>
            <a:r>
              <a:rPr lang="en-GB" dirty="0" smtClean="0">
                <a:solidFill>
                  <a:schemeClr val="bg1"/>
                </a:solidFill>
              </a:rPr>
              <a:t>The Opportunities and Risks of Artificial Intelligence</a:t>
            </a:r>
            <a:endParaRPr lang="en-GB" dirty="0">
              <a:solidFill>
                <a:schemeClr val="bg1"/>
              </a:solidFill>
            </a:endParaRPr>
          </a:p>
        </p:txBody>
      </p:sp>
      <p:sp>
        <p:nvSpPr>
          <p:cNvPr id="3" name="Subtitle 2"/>
          <p:cNvSpPr>
            <a:spLocks noGrp="1"/>
          </p:cNvSpPr>
          <p:nvPr>
            <p:ph type="subTitle" idx="1"/>
          </p:nvPr>
        </p:nvSpPr>
        <p:spPr/>
        <p:txBody>
          <a:bodyPr/>
          <a:lstStyle/>
          <a:p>
            <a:r>
              <a:rPr lang="en-GB" dirty="0" smtClean="0">
                <a:solidFill>
                  <a:schemeClr val="bg1"/>
                </a:solidFill>
              </a:rPr>
              <a:t>Stijn Broecke</a:t>
            </a:r>
          </a:p>
          <a:p>
            <a:r>
              <a:rPr lang="en-GB" dirty="0" smtClean="0">
                <a:solidFill>
                  <a:schemeClr val="bg1"/>
                </a:solidFill>
              </a:rPr>
              <a:t>Senior Economist (Future of Work)</a:t>
            </a:r>
          </a:p>
          <a:p>
            <a:r>
              <a:rPr lang="en-GB" dirty="0" smtClean="0">
                <a:solidFill>
                  <a:schemeClr val="bg1"/>
                </a:solidFill>
              </a:rPr>
              <a:t>OECD</a:t>
            </a:r>
          </a:p>
          <a:p>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29766165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26215"/>
            <a:ext cx="10515600" cy="1325563"/>
          </a:xfrm>
        </p:spPr>
        <p:txBody>
          <a:bodyPr/>
          <a:lstStyle/>
          <a:p>
            <a:r>
              <a:rPr lang="en-GB" dirty="0" smtClean="0">
                <a:solidFill>
                  <a:schemeClr val="bg1"/>
                </a:solidFill>
              </a:rPr>
              <a:t>What is AI?</a:t>
            </a:r>
            <a:endParaRPr lang="en-GB" dirty="0">
              <a:solidFill>
                <a:schemeClr val="bg1"/>
              </a:solidFill>
            </a:endParaRPr>
          </a:p>
        </p:txBody>
      </p:sp>
      <p:sp>
        <p:nvSpPr>
          <p:cNvPr id="3" name="Content Placeholder 2"/>
          <p:cNvSpPr>
            <a:spLocks noGrp="1"/>
          </p:cNvSpPr>
          <p:nvPr>
            <p:ph idx="1"/>
          </p:nvPr>
        </p:nvSpPr>
        <p:spPr/>
        <p:txBody>
          <a:bodyPr/>
          <a:lstStyle/>
          <a:p>
            <a:pPr marL="0" indent="0">
              <a:buNone/>
            </a:pPr>
            <a:r>
              <a:rPr lang="en-GB" dirty="0" smtClean="0">
                <a:solidFill>
                  <a:schemeClr val="bg1"/>
                </a:solidFill>
              </a:rPr>
              <a:t>“A machine-based system that can, for a given set of human-defined objectives, make predictions, recommendations, or decisions influencing real or virtual environments”</a:t>
            </a:r>
            <a:endParaRPr lang="en-GB" dirty="0">
              <a:solidFill>
                <a:schemeClr val="bg1"/>
              </a:solidFill>
            </a:endParaRPr>
          </a:p>
        </p:txBody>
      </p:sp>
    </p:spTree>
    <p:extLst>
      <p:ext uri="{BB962C8B-B14F-4D97-AF65-F5344CB8AC3E}">
        <p14:creationId xmlns:p14="http://schemas.microsoft.com/office/powerpoint/2010/main" val="249591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GB" b="1" dirty="0" smtClean="0">
                <a:solidFill>
                  <a:srgbClr val="60BDE5"/>
                </a:solidFill>
              </a:rPr>
              <a:t>AI is being used </a:t>
            </a:r>
            <a:r>
              <a:rPr lang="en-GB" dirty="0" smtClean="0">
                <a:solidFill>
                  <a:srgbClr val="60BDE5"/>
                </a:solidFill>
              </a:rPr>
              <a:t>increasingly</a:t>
            </a:r>
            <a:r>
              <a:rPr lang="en-GB" b="1" dirty="0" smtClean="0">
                <a:solidFill>
                  <a:srgbClr val="60BDE5"/>
                </a:solidFill>
              </a:rPr>
              <a:t> in human resource management</a:t>
            </a:r>
            <a:endParaRPr lang="en-GB" b="1" dirty="0">
              <a:solidFill>
                <a:srgbClr val="60BDE5"/>
              </a:solidFill>
            </a:endParaRPr>
          </a:p>
        </p:txBody>
      </p:sp>
      <p:sp>
        <p:nvSpPr>
          <p:cNvPr id="3" name="Content Placeholder 2"/>
          <p:cNvSpPr>
            <a:spLocks noGrp="1"/>
          </p:cNvSpPr>
          <p:nvPr>
            <p:ph idx="1"/>
          </p:nvPr>
        </p:nvSpPr>
        <p:spPr>
          <a:xfrm>
            <a:off x="838200" y="1825625"/>
            <a:ext cx="6087894" cy="4351338"/>
          </a:xfrm>
        </p:spPr>
        <p:txBody>
          <a:bodyPr/>
          <a:lstStyle/>
          <a:p>
            <a:pPr marL="0" indent="0">
              <a:buNone/>
            </a:pPr>
            <a:r>
              <a:rPr lang="en-GB" dirty="0" smtClean="0">
                <a:solidFill>
                  <a:schemeClr val="bg1"/>
                </a:solidFill>
              </a:rPr>
              <a:t>AI can be used in the </a:t>
            </a:r>
            <a:r>
              <a:rPr lang="en-GB" dirty="0">
                <a:solidFill>
                  <a:schemeClr val="bg1"/>
                </a:solidFill>
              </a:rPr>
              <a:t>4 stages of hiring:</a:t>
            </a:r>
          </a:p>
          <a:p>
            <a:pPr lvl="1">
              <a:buClr>
                <a:srgbClr val="60BDE5"/>
              </a:buClr>
            </a:pPr>
            <a:r>
              <a:rPr lang="en-GB" dirty="0">
                <a:solidFill>
                  <a:schemeClr val="bg1"/>
                </a:solidFill>
              </a:rPr>
              <a:t>Sourcing</a:t>
            </a:r>
          </a:p>
          <a:p>
            <a:pPr lvl="1">
              <a:buClr>
                <a:srgbClr val="60BDE5"/>
              </a:buClr>
            </a:pPr>
            <a:r>
              <a:rPr lang="en-GB" dirty="0">
                <a:solidFill>
                  <a:schemeClr val="bg1"/>
                </a:solidFill>
              </a:rPr>
              <a:t>Screening</a:t>
            </a:r>
          </a:p>
          <a:p>
            <a:pPr lvl="1">
              <a:buClr>
                <a:srgbClr val="60BDE5"/>
              </a:buClr>
            </a:pPr>
            <a:r>
              <a:rPr lang="en-GB" dirty="0">
                <a:solidFill>
                  <a:schemeClr val="bg1"/>
                </a:solidFill>
              </a:rPr>
              <a:t>Interviewing </a:t>
            </a:r>
          </a:p>
          <a:p>
            <a:pPr lvl="1">
              <a:buClr>
                <a:srgbClr val="60BDE5"/>
              </a:buClr>
            </a:pPr>
            <a:r>
              <a:rPr lang="en-GB" dirty="0" smtClean="0">
                <a:solidFill>
                  <a:schemeClr val="bg1"/>
                </a:solidFill>
              </a:rPr>
              <a:t>Selection</a:t>
            </a:r>
          </a:p>
          <a:p>
            <a:endParaRPr lang="en-GB" dirty="0"/>
          </a:p>
        </p:txBody>
      </p:sp>
      <p:sp>
        <p:nvSpPr>
          <p:cNvPr id="4" name="Rectangle 3"/>
          <p:cNvSpPr/>
          <p:nvPr/>
        </p:nvSpPr>
        <p:spPr>
          <a:xfrm>
            <a:off x="7678366" y="1825625"/>
            <a:ext cx="4513634" cy="2000548"/>
          </a:xfrm>
          <a:prstGeom prst="rect">
            <a:avLst/>
          </a:prstGeom>
        </p:spPr>
        <p:txBody>
          <a:bodyPr wrap="square">
            <a:spAutoFit/>
          </a:bodyPr>
          <a:lstStyle/>
          <a:p>
            <a:r>
              <a:rPr lang="en-GB" sz="2800" dirty="0">
                <a:solidFill>
                  <a:schemeClr val="bg1"/>
                </a:solidFill>
              </a:rPr>
              <a:t>But also for:</a:t>
            </a:r>
          </a:p>
          <a:p>
            <a:pPr marL="800100" lvl="1" indent="-342900">
              <a:buClr>
                <a:srgbClr val="60BDE5"/>
              </a:buClr>
              <a:buFont typeface="Arial" panose="020B0604020202020204" pitchFamily="34" charset="0"/>
              <a:buChar char="•"/>
            </a:pPr>
            <a:r>
              <a:rPr lang="en-GB" sz="2400" dirty="0" smtClean="0">
                <a:solidFill>
                  <a:schemeClr val="bg1"/>
                </a:solidFill>
              </a:rPr>
              <a:t>On-boarding</a:t>
            </a:r>
            <a:endParaRPr lang="en-GB" sz="2400" dirty="0">
              <a:solidFill>
                <a:schemeClr val="bg1"/>
              </a:solidFill>
            </a:endParaRPr>
          </a:p>
          <a:p>
            <a:pPr marL="800100" lvl="1" indent="-342900">
              <a:buClr>
                <a:srgbClr val="60BDE5"/>
              </a:buClr>
              <a:buFont typeface="Arial" panose="020B0604020202020204" pitchFamily="34" charset="0"/>
              <a:buChar char="•"/>
            </a:pPr>
            <a:r>
              <a:rPr lang="en-GB" sz="2400" dirty="0">
                <a:solidFill>
                  <a:schemeClr val="bg1"/>
                </a:solidFill>
              </a:rPr>
              <a:t>Performance management</a:t>
            </a:r>
          </a:p>
          <a:p>
            <a:pPr marL="800100" lvl="1" indent="-342900">
              <a:buClr>
                <a:srgbClr val="60BDE5"/>
              </a:buClr>
              <a:buFont typeface="Arial" panose="020B0604020202020204" pitchFamily="34" charset="0"/>
              <a:buChar char="•"/>
            </a:pPr>
            <a:r>
              <a:rPr lang="en-GB" sz="2400" dirty="0">
                <a:solidFill>
                  <a:schemeClr val="bg1"/>
                </a:solidFill>
              </a:rPr>
              <a:t>Career advancement</a:t>
            </a:r>
          </a:p>
          <a:p>
            <a:pPr marL="800100" lvl="1" indent="-342900">
              <a:buClr>
                <a:srgbClr val="60BDE5"/>
              </a:buClr>
              <a:buFont typeface="Arial" panose="020B0604020202020204" pitchFamily="34" charset="0"/>
              <a:buChar char="•"/>
            </a:pPr>
            <a:r>
              <a:rPr lang="en-GB" sz="2400" dirty="0">
                <a:solidFill>
                  <a:schemeClr val="bg1"/>
                </a:solidFill>
              </a:rPr>
              <a:t>Training</a:t>
            </a:r>
          </a:p>
        </p:txBody>
      </p:sp>
    </p:spTree>
    <p:extLst>
      <p:ext uri="{BB962C8B-B14F-4D97-AF65-F5344CB8AC3E}">
        <p14:creationId xmlns:p14="http://schemas.microsoft.com/office/powerpoint/2010/main" val="5363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The benefits of using AI in recruitment</a:t>
            </a:r>
            <a:endParaRPr lang="en-GB" b="1" dirty="0"/>
          </a:p>
        </p:txBody>
      </p:sp>
      <p:sp>
        <p:nvSpPr>
          <p:cNvPr id="3" name="Content Placeholder 2"/>
          <p:cNvSpPr>
            <a:spLocks noGrp="1"/>
          </p:cNvSpPr>
          <p:nvPr>
            <p:ph idx="1"/>
          </p:nvPr>
        </p:nvSpPr>
        <p:spPr/>
        <p:txBody>
          <a:bodyPr>
            <a:normAutofit/>
          </a:bodyPr>
          <a:lstStyle/>
          <a:p>
            <a:pPr>
              <a:buClr>
                <a:srgbClr val="FF0000"/>
              </a:buClr>
            </a:pPr>
            <a:r>
              <a:rPr lang="en-GB" dirty="0">
                <a:solidFill>
                  <a:srgbClr val="494A56"/>
                </a:solidFill>
              </a:rPr>
              <a:t>Efficiencies and cost savings</a:t>
            </a:r>
          </a:p>
          <a:p>
            <a:pPr>
              <a:buClr>
                <a:srgbClr val="FF0000"/>
              </a:buClr>
            </a:pPr>
            <a:r>
              <a:rPr lang="en-GB" dirty="0">
                <a:solidFill>
                  <a:srgbClr val="494A56"/>
                </a:solidFill>
              </a:rPr>
              <a:t>Repetitive routine tasks—could free up time for human touch</a:t>
            </a:r>
          </a:p>
          <a:p>
            <a:pPr>
              <a:buClr>
                <a:srgbClr val="FF0000"/>
              </a:buClr>
            </a:pPr>
            <a:r>
              <a:rPr lang="en-GB" dirty="0">
                <a:solidFill>
                  <a:srgbClr val="494A56"/>
                </a:solidFill>
              </a:rPr>
              <a:t>Better matches</a:t>
            </a:r>
          </a:p>
          <a:p>
            <a:pPr>
              <a:buClr>
                <a:srgbClr val="FF0000"/>
              </a:buClr>
            </a:pPr>
            <a:r>
              <a:rPr lang="en-GB" dirty="0">
                <a:solidFill>
                  <a:srgbClr val="494A56"/>
                </a:solidFill>
              </a:rPr>
              <a:t>Improved identification of competencies</a:t>
            </a:r>
          </a:p>
          <a:p>
            <a:pPr>
              <a:buClr>
                <a:srgbClr val="FF0000"/>
              </a:buClr>
            </a:pPr>
            <a:r>
              <a:rPr lang="en-GB" dirty="0">
                <a:solidFill>
                  <a:srgbClr val="494A56"/>
                </a:solidFill>
              </a:rPr>
              <a:t>Faster</a:t>
            </a:r>
          </a:p>
          <a:p>
            <a:pPr>
              <a:buClr>
                <a:srgbClr val="FF0000"/>
              </a:buClr>
            </a:pPr>
            <a:r>
              <a:rPr lang="en-GB" dirty="0">
                <a:solidFill>
                  <a:srgbClr val="494A56"/>
                </a:solidFill>
              </a:rPr>
              <a:t>Can process larger pools of candidates</a:t>
            </a:r>
          </a:p>
          <a:p>
            <a:pPr>
              <a:buClr>
                <a:srgbClr val="FF0000"/>
              </a:buClr>
            </a:pPr>
            <a:r>
              <a:rPr lang="en-GB" dirty="0">
                <a:solidFill>
                  <a:srgbClr val="494A56"/>
                </a:solidFill>
              </a:rPr>
              <a:t>Less bias?</a:t>
            </a:r>
          </a:p>
        </p:txBody>
      </p:sp>
    </p:spTree>
    <p:extLst>
      <p:ext uri="{BB962C8B-B14F-4D97-AF65-F5344CB8AC3E}">
        <p14:creationId xmlns:p14="http://schemas.microsoft.com/office/powerpoint/2010/main" val="385957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6858" y="469557"/>
            <a:ext cx="6390503" cy="4880918"/>
          </a:xfrm>
        </p:spPr>
        <p:txBody>
          <a:bodyPr>
            <a:noAutofit/>
          </a:bodyPr>
          <a:lstStyle/>
          <a:p>
            <a:pPr lvl="1">
              <a:buClr>
                <a:srgbClr val="FF0000"/>
              </a:buClr>
            </a:pPr>
            <a:r>
              <a:rPr lang="en-GB" dirty="0" smtClean="0">
                <a:solidFill>
                  <a:schemeClr val="bg1"/>
                </a:solidFill>
              </a:rPr>
              <a:t>Increased frictions</a:t>
            </a:r>
            <a:endParaRPr lang="en-GB" dirty="0">
              <a:solidFill>
                <a:schemeClr val="bg1"/>
              </a:solidFill>
            </a:endParaRPr>
          </a:p>
          <a:p>
            <a:pPr lvl="1">
              <a:buClr>
                <a:srgbClr val="FF0000"/>
              </a:buClr>
            </a:pPr>
            <a:r>
              <a:rPr lang="en-GB" dirty="0">
                <a:solidFill>
                  <a:schemeClr val="bg1"/>
                </a:solidFill>
              </a:rPr>
              <a:t>Lack of human </a:t>
            </a:r>
            <a:r>
              <a:rPr lang="en-GB" dirty="0" smtClean="0">
                <a:solidFill>
                  <a:schemeClr val="bg1"/>
                </a:solidFill>
              </a:rPr>
              <a:t>touch</a:t>
            </a:r>
            <a:endParaRPr lang="en-GB" dirty="0">
              <a:solidFill>
                <a:schemeClr val="bg1"/>
              </a:solidFill>
            </a:endParaRPr>
          </a:p>
          <a:p>
            <a:pPr lvl="1">
              <a:buClr>
                <a:srgbClr val="FF0000"/>
              </a:buClr>
            </a:pPr>
            <a:r>
              <a:rPr lang="en-GB" dirty="0">
                <a:solidFill>
                  <a:schemeClr val="bg1"/>
                </a:solidFill>
              </a:rPr>
              <a:t>Reliability </a:t>
            </a:r>
            <a:endParaRPr lang="en-GB" dirty="0" smtClean="0">
              <a:solidFill>
                <a:schemeClr val="bg1"/>
              </a:solidFill>
            </a:endParaRPr>
          </a:p>
          <a:p>
            <a:pPr lvl="1">
              <a:buClr>
                <a:srgbClr val="FF0000"/>
              </a:buClr>
            </a:pPr>
            <a:r>
              <a:rPr lang="en-GB" dirty="0" smtClean="0">
                <a:solidFill>
                  <a:schemeClr val="bg1"/>
                </a:solidFill>
              </a:rPr>
              <a:t>Bias</a:t>
            </a:r>
            <a:endParaRPr lang="en-GB" dirty="0">
              <a:solidFill>
                <a:schemeClr val="bg1"/>
              </a:solidFill>
            </a:endParaRPr>
          </a:p>
          <a:p>
            <a:pPr lvl="1">
              <a:buClr>
                <a:srgbClr val="FF0000"/>
              </a:buClr>
            </a:pPr>
            <a:r>
              <a:rPr lang="en-GB" dirty="0" smtClean="0">
                <a:solidFill>
                  <a:schemeClr val="bg1"/>
                </a:solidFill>
              </a:rPr>
              <a:t>Accountability</a:t>
            </a:r>
          </a:p>
          <a:p>
            <a:pPr lvl="1">
              <a:buClr>
                <a:srgbClr val="FF0000"/>
              </a:buClr>
            </a:pPr>
            <a:r>
              <a:rPr lang="en-GB" dirty="0">
                <a:solidFill>
                  <a:schemeClr val="bg1"/>
                </a:solidFill>
              </a:rPr>
              <a:t>Privacy</a:t>
            </a:r>
          </a:p>
          <a:p>
            <a:pPr lvl="1">
              <a:buClr>
                <a:srgbClr val="FF0000"/>
              </a:buClr>
            </a:pPr>
            <a:r>
              <a:rPr lang="en-GB" dirty="0" smtClean="0">
                <a:solidFill>
                  <a:schemeClr val="bg1"/>
                </a:solidFill>
              </a:rPr>
              <a:t>Bigger </a:t>
            </a:r>
            <a:r>
              <a:rPr lang="en-GB" dirty="0">
                <a:solidFill>
                  <a:schemeClr val="bg1"/>
                </a:solidFill>
              </a:rPr>
              <a:t>challenge to </a:t>
            </a:r>
            <a:r>
              <a:rPr lang="en-GB" dirty="0" smtClean="0">
                <a:solidFill>
                  <a:schemeClr val="bg1"/>
                </a:solidFill>
              </a:rPr>
              <a:t>low-skilled</a:t>
            </a:r>
            <a:endParaRPr lang="en-GB" dirty="0">
              <a:solidFill>
                <a:schemeClr val="bg1"/>
              </a:solidFill>
            </a:endParaRPr>
          </a:p>
          <a:p>
            <a:pPr lvl="1">
              <a:buClr>
                <a:srgbClr val="FF0000"/>
              </a:buClr>
            </a:pPr>
            <a:r>
              <a:rPr lang="en-GB" dirty="0" smtClean="0">
                <a:solidFill>
                  <a:schemeClr val="bg1"/>
                </a:solidFill>
              </a:rPr>
              <a:t>What would the counterfactual have been?</a:t>
            </a:r>
            <a:endParaRPr lang="en-GB" dirty="0">
              <a:solidFill>
                <a:schemeClr val="bg1"/>
              </a:solidFill>
            </a:endParaRPr>
          </a:p>
          <a:p>
            <a:pPr lvl="1">
              <a:buClr>
                <a:srgbClr val="FF0000"/>
              </a:buClr>
            </a:pPr>
            <a:r>
              <a:rPr lang="en-GB" dirty="0">
                <a:solidFill>
                  <a:schemeClr val="bg1"/>
                </a:solidFill>
              </a:rPr>
              <a:t>Complexity of HR </a:t>
            </a:r>
            <a:r>
              <a:rPr lang="en-GB" dirty="0" smtClean="0">
                <a:solidFill>
                  <a:schemeClr val="bg1"/>
                </a:solidFill>
              </a:rPr>
              <a:t>phenomena</a:t>
            </a:r>
          </a:p>
          <a:p>
            <a:pPr lvl="1">
              <a:buClr>
                <a:srgbClr val="FF0000"/>
              </a:buClr>
            </a:pPr>
            <a:r>
              <a:rPr lang="en-GB" dirty="0">
                <a:solidFill>
                  <a:schemeClr val="bg1"/>
                </a:solidFill>
              </a:rPr>
              <a:t>Data science is not about causal relationships</a:t>
            </a:r>
          </a:p>
          <a:p>
            <a:pPr lvl="1">
              <a:buClr>
                <a:srgbClr val="FF0000"/>
              </a:buClr>
            </a:pPr>
            <a:r>
              <a:rPr lang="en-GB" dirty="0" smtClean="0">
                <a:solidFill>
                  <a:schemeClr val="bg1"/>
                </a:solidFill>
              </a:rPr>
              <a:t>Small datasets</a:t>
            </a:r>
            <a:endParaRPr lang="en-GB" dirty="0">
              <a:solidFill>
                <a:schemeClr val="bg1"/>
              </a:solidFill>
            </a:endParaRPr>
          </a:p>
          <a:p>
            <a:pPr lvl="1"/>
            <a:endParaRPr lang="en-GB" dirty="0"/>
          </a:p>
        </p:txBody>
      </p:sp>
    </p:spTree>
    <p:extLst>
      <p:ext uri="{BB962C8B-B14F-4D97-AF65-F5344CB8AC3E}">
        <p14:creationId xmlns:p14="http://schemas.microsoft.com/office/powerpoint/2010/main" val="26574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bg1"/>
                </a:solidFill>
              </a:rPr>
              <a:t>There are still obstacles to adoption…</a:t>
            </a:r>
            <a:endParaRPr lang="en-GB" b="1" dirty="0">
              <a:solidFill>
                <a:schemeClr val="bg1"/>
              </a:solidFill>
            </a:endParaRPr>
          </a:p>
        </p:txBody>
      </p:sp>
      <p:sp>
        <p:nvSpPr>
          <p:cNvPr id="3" name="Content Placeholder 2"/>
          <p:cNvSpPr>
            <a:spLocks noGrp="1"/>
          </p:cNvSpPr>
          <p:nvPr>
            <p:ph idx="1"/>
          </p:nvPr>
        </p:nvSpPr>
        <p:spPr/>
        <p:txBody>
          <a:bodyPr>
            <a:normAutofit/>
          </a:bodyPr>
          <a:lstStyle/>
          <a:p>
            <a:pPr lvl="1">
              <a:buClr>
                <a:srgbClr val="BCA278"/>
              </a:buClr>
            </a:pPr>
            <a:r>
              <a:rPr lang="en-GB" sz="2800" dirty="0" smtClean="0">
                <a:solidFill>
                  <a:schemeClr val="bg1"/>
                </a:solidFill>
              </a:rPr>
              <a:t>Poor digital infrastructure</a:t>
            </a:r>
          </a:p>
          <a:p>
            <a:pPr lvl="1">
              <a:buClr>
                <a:srgbClr val="BCA278"/>
              </a:buClr>
            </a:pPr>
            <a:r>
              <a:rPr lang="en-GB" sz="2800" dirty="0" smtClean="0">
                <a:solidFill>
                  <a:schemeClr val="bg1"/>
                </a:solidFill>
              </a:rPr>
              <a:t>Lack of training/skilled staff</a:t>
            </a:r>
          </a:p>
          <a:p>
            <a:pPr lvl="1">
              <a:buClr>
                <a:srgbClr val="BCA278"/>
              </a:buClr>
            </a:pPr>
            <a:r>
              <a:rPr lang="en-GB" sz="2800" dirty="0" smtClean="0">
                <a:solidFill>
                  <a:schemeClr val="bg1"/>
                </a:solidFill>
              </a:rPr>
              <a:t>Lack of data</a:t>
            </a:r>
            <a:endParaRPr lang="en-GB" sz="2800" dirty="0">
              <a:solidFill>
                <a:schemeClr val="bg1"/>
              </a:solidFill>
            </a:endParaRPr>
          </a:p>
        </p:txBody>
      </p:sp>
    </p:spTree>
    <p:extLst>
      <p:ext uri="{BB962C8B-B14F-4D97-AF65-F5344CB8AC3E}">
        <p14:creationId xmlns:p14="http://schemas.microsoft.com/office/powerpoint/2010/main" val="368457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Some concluding remarks</a:t>
            </a:r>
            <a:endParaRPr lang="en-GB" b="1" dirty="0"/>
          </a:p>
        </p:txBody>
      </p:sp>
      <p:sp>
        <p:nvSpPr>
          <p:cNvPr id="3" name="Content Placeholder 2"/>
          <p:cNvSpPr>
            <a:spLocks noGrp="1"/>
          </p:cNvSpPr>
          <p:nvPr>
            <p:ph idx="1"/>
          </p:nvPr>
        </p:nvSpPr>
        <p:spPr/>
        <p:txBody>
          <a:bodyPr>
            <a:normAutofit/>
          </a:bodyPr>
          <a:lstStyle/>
          <a:p>
            <a:pPr>
              <a:buClr>
                <a:srgbClr val="60BDE5"/>
              </a:buClr>
            </a:pPr>
            <a:r>
              <a:rPr lang="en-US" dirty="0" smtClean="0"/>
              <a:t>AI is not magic</a:t>
            </a:r>
          </a:p>
          <a:p>
            <a:pPr>
              <a:buClr>
                <a:srgbClr val="60BDE5"/>
              </a:buClr>
            </a:pPr>
            <a:r>
              <a:rPr lang="en-US" dirty="0" smtClean="0"/>
              <a:t>The human touch will remain important</a:t>
            </a:r>
          </a:p>
          <a:p>
            <a:pPr>
              <a:buClr>
                <a:srgbClr val="60BDE5"/>
              </a:buClr>
            </a:pPr>
            <a:r>
              <a:rPr lang="en-US" dirty="0" smtClean="0"/>
              <a:t>AI and humans complement one another</a:t>
            </a:r>
          </a:p>
          <a:p>
            <a:pPr>
              <a:buClr>
                <a:srgbClr val="60BDE5"/>
              </a:buClr>
            </a:pPr>
            <a:r>
              <a:rPr lang="en-US" dirty="0" smtClean="0"/>
              <a:t>Use AI to audit recruiting practices</a:t>
            </a:r>
          </a:p>
          <a:p>
            <a:pPr>
              <a:buClr>
                <a:srgbClr val="60BDE5"/>
              </a:buClr>
            </a:pPr>
            <a:r>
              <a:rPr lang="en-GB" dirty="0" smtClean="0"/>
              <a:t>Need to be careful with what products claim they do</a:t>
            </a:r>
          </a:p>
          <a:p>
            <a:pPr>
              <a:buClr>
                <a:srgbClr val="60BDE5"/>
              </a:buClr>
            </a:pPr>
            <a:r>
              <a:rPr lang="en-GB" dirty="0" smtClean="0"/>
              <a:t>Notify applicants and ask for consent</a:t>
            </a:r>
            <a:endParaRPr lang="en-GB" dirty="0"/>
          </a:p>
        </p:txBody>
      </p:sp>
    </p:spTree>
    <p:extLst>
      <p:ext uri="{BB962C8B-B14F-4D97-AF65-F5344CB8AC3E}">
        <p14:creationId xmlns:p14="http://schemas.microsoft.com/office/powerpoint/2010/main" val="213464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rgbClr val="60BDE5"/>
                </a:solidFill>
              </a:rPr>
              <a:t>Thank you</a:t>
            </a:r>
            <a:endParaRPr lang="en-GB" b="1" dirty="0">
              <a:solidFill>
                <a:srgbClr val="60BDE5"/>
              </a:solidFill>
            </a:endParaRPr>
          </a:p>
        </p:txBody>
      </p:sp>
      <p:sp>
        <p:nvSpPr>
          <p:cNvPr id="3" name="Content Placeholder 2"/>
          <p:cNvSpPr>
            <a:spLocks noGrp="1"/>
          </p:cNvSpPr>
          <p:nvPr>
            <p:ph idx="1"/>
          </p:nvPr>
        </p:nvSpPr>
        <p:spPr/>
        <p:txBody>
          <a:bodyPr/>
          <a:lstStyle/>
          <a:p>
            <a:pPr marL="0" indent="0" algn="ctr">
              <a:buNone/>
            </a:pPr>
            <a:r>
              <a:rPr lang="en-GB" dirty="0" smtClean="0">
                <a:solidFill>
                  <a:schemeClr val="bg1"/>
                </a:solidFill>
              </a:rPr>
              <a:t>Stijn.Broecke@oecd.org</a:t>
            </a:r>
          </a:p>
          <a:p>
            <a:pPr marL="0" indent="0" algn="ctr">
              <a:buNone/>
            </a:pPr>
            <a:r>
              <a:rPr lang="en-GB" dirty="0" smtClean="0">
                <a:solidFill>
                  <a:schemeClr val="bg1"/>
                </a:solidFill>
              </a:rPr>
              <a:t>Twitter: @</a:t>
            </a:r>
            <a:r>
              <a:rPr lang="en-GB" dirty="0" err="1" smtClean="0">
                <a:solidFill>
                  <a:schemeClr val="bg1"/>
                </a:solidFill>
              </a:rPr>
              <a:t>StijnBroecke</a:t>
            </a:r>
            <a:endParaRPr lang="en-GB" dirty="0" smtClean="0">
              <a:solidFill>
                <a:schemeClr val="bg1"/>
              </a:solidFill>
            </a:endParaRPr>
          </a:p>
          <a:p>
            <a:pPr marL="0" indent="0" algn="ctr">
              <a:buNone/>
            </a:pPr>
            <a:r>
              <a:rPr lang="en-GB" dirty="0" smtClean="0">
                <a:solidFill>
                  <a:schemeClr val="bg1"/>
                </a:solidFill>
              </a:rPr>
              <a:t>www.oecd.org/future-of-work</a:t>
            </a:r>
            <a:endParaRPr lang="en-GB" dirty="0">
              <a:solidFill>
                <a:schemeClr val="bg1"/>
              </a:solidFill>
            </a:endParaRPr>
          </a:p>
        </p:txBody>
      </p:sp>
    </p:spTree>
    <p:extLst>
      <p:ext uri="{BB962C8B-B14F-4D97-AF65-F5344CB8AC3E}">
        <p14:creationId xmlns:p14="http://schemas.microsoft.com/office/powerpoint/2010/main" val="32889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fld id="{B6F15528-21DE-4FAA-801E-634DDDAF4B2B}" type="slidenum">
              <a:rPr lang="en-US" smtClean="0"/>
              <a:pPr/>
              <a:t>2</a:t>
            </a:fld>
            <a:endParaRPr lang="en-US" dirty="0"/>
          </a:p>
        </p:txBody>
      </p:sp>
      <p:sp>
        <p:nvSpPr>
          <p:cNvPr id="4" name="Title 3"/>
          <p:cNvSpPr>
            <a:spLocks noGrp="1"/>
          </p:cNvSpPr>
          <p:nvPr>
            <p:ph type="title"/>
          </p:nvPr>
        </p:nvSpPr>
        <p:spPr/>
        <p:txBody>
          <a:bodyPr vert="horz" lIns="91440" tIns="45720" rIns="91440" bIns="45720" rtlCol="0" anchor="ctr">
            <a:normAutofit/>
          </a:bodyPr>
          <a:lstStyle/>
          <a:p>
            <a:r>
              <a:rPr lang="en-US" dirty="0"/>
              <a:t>The end of employment?</a:t>
            </a:r>
            <a:endParaRPr lang="en-GB" dirty="0"/>
          </a:p>
        </p:txBody>
      </p:sp>
      <p:grpSp>
        <p:nvGrpSpPr>
          <p:cNvPr id="21" name="Group 20"/>
          <p:cNvGrpSpPr/>
          <p:nvPr/>
        </p:nvGrpSpPr>
        <p:grpSpPr>
          <a:xfrm>
            <a:off x="2001794" y="1690688"/>
            <a:ext cx="7810306" cy="4868779"/>
            <a:chOff x="5055962" y="1823982"/>
            <a:chExt cx="6623274" cy="4700172"/>
          </a:xfrm>
        </p:grpSpPr>
        <p:grpSp>
          <p:nvGrpSpPr>
            <p:cNvPr id="10" name="Group 9"/>
            <p:cNvGrpSpPr/>
            <p:nvPr/>
          </p:nvGrpSpPr>
          <p:grpSpPr>
            <a:xfrm>
              <a:off x="5055962" y="1823982"/>
              <a:ext cx="6623274" cy="4410332"/>
              <a:chOff x="4301604" y="1458208"/>
              <a:chExt cx="6623274" cy="4410332"/>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9624">
                <a:off x="4301604" y="1458208"/>
                <a:ext cx="2710163" cy="360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60883">
                <a:off x="6440704" y="1679069"/>
                <a:ext cx="2851485" cy="3600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41581">
                <a:off x="8288895" y="2268540"/>
                <a:ext cx="2635983" cy="3600000"/>
              </a:xfrm>
              <a:prstGeom prst="rect">
                <a:avLst/>
              </a:prstGeom>
            </p:spPr>
          </p:pic>
        </p:grpSp>
        <p:sp>
          <p:nvSpPr>
            <p:cNvPr id="11" name="TextBox 10"/>
            <p:cNvSpPr txBox="1"/>
            <p:nvPr/>
          </p:nvSpPr>
          <p:spPr>
            <a:xfrm>
              <a:off x="6216271" y="5484230"/>
              <a:ext cx="673852" cy="342067"/>
            </a:xfrm>
            <a:prstGeom prst="rect">
              <a:avLst/>
            </a:prstGeom>
            <a:noFill/>
          </p:spPr>
          <p:txBody>
            <a:bodyPr wrap="square" rtlCol="0">
              <a:spAutoFit/>
            </a:bodyPr>
            <a:lstStyle/>
            <a:p>
              <a:r>
                <a:rPr lang="en-GB" sz="2000" dirty="0" smtClean="0"/>
                <a:t>2013</a:t>
              </a:r>
              <a:endParaRPr lang="en-GB" sz="2000" dirty="0"/>
            </a:p>
          </p:txBody>
        </p:sp>
        <p:sp>
          <p:nvSpPr>
            <p:cNvPr id="12" name="TextBox 11"/>
            <p:cNvSpPr txBox="1"/>
            <p:nvPr/>
          </p:nvSpPr>
          <p:spPr>
            <a:xfrm>
              <a:off x="7854897" y="5655167"/>
              <a:ext cx="673852" cy="342067"/>
            </a:xfrm>
            <a:prstGeom prst="rect">
              <a:avLst/>
            </a:prstGeom>
            <a:noFill/>
          </p:spPr>
          <p:txBody>
            <a:bodyPr wrap="square" rtlCol="0">
              <a:spAutoFit/>
            </a:bodyPr>
            <a:lstStyle/>
            <a:p>
              <a:r>
                <a:rPr lang="en-GB" sz="2000" dirty="0" smtClean="0"/>
                <a:t>2014</a:t>
              </a:r>
              <a:endParaRPr lang="en-GB" sz="2000" dirty="0"/>
            </a:p>
          </p:txBody>
        </p:sp>
        <p:sp>
          <p:nvSpPr>
            <p:cNvPr id="13" name="TextBox 12"/>
            <p:cNvSpPr txBox="1"/>
            <p:nvPr/>
          </p:nvSpPr>
          <p:spPr>
            <a:xfrm>
              <a:off x="9407954" y="6182087"/>
              <a:ext cx="673852" cy="342067"/>
            </a:xfrm>
            <a:prstGeom prst="rect">
              <a:avLst/>
            </a:prstGeom>
            <a:noFill/>
          </p:spPr>
          <p:txBody>
            <a:bodyPr wrap="square" rtlCol="0">
              <a:spAutoFit/>
            </a:bodyPr>
            <a:lstStyle/>
            <a:p>
              <a:r>
                <a:rPr lang="en-GB" sz="2000" dirty="0" smtClean="0"/>
                <a:t>2017</a:t>
              </a:r>
              <a:endParaRPr lang="en-GB" sz="2000" dirty="0"/>
            </a:p>
          </p:txBody>
        </p:sp>
      </p:grpSp>
    </p:spTree>
    <p:extLst>
      <p:ext uri="{BB962C8B-B14F-4D97-AF65-F5344CB8AC3E}">
        <p14:creationId xmlns:p14="http://schemas.microsoft.com/office/powerpoint/2010/main" val="299715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Employment is on the rise</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70845546"/>
              </p:ext>
            </p:extLst>
          </p:nvPr>
        </p:nvGraphicFramePr>
        <p:xfrm>
          <a:off x="838200" y="1433384"/>
          <a:ext cx="10515600" cy="53257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3380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labour market is changing</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43046868"/>
              </p:ext>
            </p:extLst>
          </p:nvPr>
        </p:nvGraphicFramePr>
        <p:xfrm>
          <a:off x="395416" y="1556951"/>
          <a:ext cx="11232292" cy="46200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226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demand for skills is changing</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92586833"/>
              </p:ext>
            </p:extLst>
          </p:nvPr>
        </p:nvGraphicFramePr>
        <p:xfrm>
          <a:off x="838200" y="1610370"/>
          <a:ext cx="10515600" cy="4629792"/>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p:cNvCxnSpPr/>
          <p:nvPr/>
        </p:nvCxnSpPr>
        <p:spPr>
          <a:xfrm flipH="1">
            <a:off x="3262184" y="1952368"/>
            <a:ext cx="2125362" cy="123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1"/>
          <p:cNvSpPr txBox="1"/>
          <p:nvPr/>
        </p:nvSpPr>
        <p:spPr>
          <a:xfrm>
            <a:off x="10180937" y="1616547"/>
            <a:ext cx="1408671" cy="42231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400" dirty="0" smtClean="0"/>
              <a:t>Excess</a:t>
            </a:r>
            <a:endParaRPr lang="en-GB" sz="1100" dirty="0"/>
          </a:p>
        </p:txBody>
      </p:sp>
      <p:cxnSp>
        <p:nvCxnSpPr>
          <p:cNvPr id="8" name="Straight Arrow Connector 7"/>
          <p:cNvCxnSpPr/>
          <p:nvPr/>
        </p:nvCxnSpPr>
        <p:spPr>
          <a:xfrm>
            <a:off x="10416746" y="1964724"/>
            <a:ext cx="937054" cy="21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62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Ageing will worsen skills needs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7091116"/>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3876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 far, automation risk has affected primarily the low-educated</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5853065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723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high-skilled will be more exposed to AI</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60457714"/>
              </p:ext>
            </p:extLst>
          </p:nvPr>
        </p:nvGraphicFramePr>
        <p:xfrm>
          <a:off x="447471" y="1478604"/>
          <a:ext cx="11400817" cy="503872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994142" y="6517326"/>
            <a:ext cx="4287584" cy="369332"/>
          </a:xfrm>
          <a:prstGeom prst="rect">
            <a:avLst/>
          </a:prstGeom>
          <a:noFill/>
        </p:spPr>
        <p:txBody>
          <a:bodyPr wrap="none" rtlCol="0">
            <a:spAutoFit/>
          </a:bodyPr>
          <a:lstStyle/>
          <a:p>
            <a:r>
              <a:rPr lang="en-GB" b="1" dirty="0" smtClean="0">
                <a:solidFill>
                  <a:srgbClr val="FF0000"/>
                </a:solidFill>
              </a:rPr>
              <a:t>WORK IN PROGRESS - PLEASE DO NOT CITE</a:t>
            </a:r>
            <a:endParaRPr lang="en-GB" b="1" dirty="0">
              <a:solidFill>
                <a:srgbClr val="FF0000"/>
              </a:solidFill>
            </a:endParaRPr>
          </a:p>
        </p:txBody>
      </p:sp>
    </p:spTree>
    <p:extLst>
      <p:ext uri="{BB962C8B-B14F-4D97-AF65-F5344CB8AC3E}">
        <p14:creationId xmlns:p14="http://schemas.microsoft.com/office/powerpoint/2010/main" val="419530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AI in the Higher Education Sector</a:t>
            </a:r>
            <a:br>
              <a:rPr lang="en-GB" dirty="0" smtClean="0"/>
            </a:br>
            <a:r>
              <a:rPr lang="en-GB" dirty="0" smtClean="0"/>
              <a:t>Example: Semantic Scholar</a:t>
            </a:r>
            <a:endParaRPr lang="en-GB" dirty="0"/>
          </a:p>
        </p:txBody>
      </p:sp>
      <p:pic>
        <p:nvPicPr>
          <p:cNvPr id="1026" name="Picture 2" descr="https://aipo-api.buddyweb.fr/app/uploads/2021/01/semantic-scholar-results.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90281" y="1870530"/>
            <a:ext cx="7256833" cy="4987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81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OECDPinnedBy xmlns="22a5b7d0-1699-458f-b8e2-4d8247229549">
      <UserInfo>
        <DisplayName/>
        <AccountId xsi:nil="true"/>
        <AccountType/>
      </UserInfo>
    </OECDPinnedBy>
    <cc3d610261fc4fa09f62df6074327105 xmlns="c5805097-db0a-42f9-a837-be9035f1f571">
      <Terms xmlns="http://schemas.microsoft.com/office/infopath/2007/PartnerControls"/>
    </cc3d610261fc4fa09f62df6074327105>
    <OECDProjectLookup xmlns="22a5b7d0-1699-458f-b8e2-4d8247229549">65</OECDProjectLookup>
    <OECDKimProvenance xmlns="54c4cd27-f286-408f-9ce0-33c1e0f3ab39" xsi:nil="true"/>
    <eSharePWBTaxHTField0 xmlns="c9f238dd-bb73-4aef-a7a5-d644ad823e52">
      <Terms xmlns="http://schemas.microsoft.com/office/infopath/2007/PartnerControls">
        <TermInfo xmlns="http://schemas.microsoft.com/office/infopath/2007/PartnerControls">
          <TermName xmlns="http://schemas.microsoft.com/office/infopath/2007/PartnerControls">2.2.1 Employment Outlook, Reviews and Labour Market Policies</TermName>
          <TermId xmlns="http://schemas.microsoft.com/office/infopath/2007/PartnerControls">1a54e589-635d-4952-aea7-46764f352023</TermId>
        </TermInfo>
      </Terms>
    </eSharePWBTaxHTField0>
    <OECDSharingStatus xmlns="22a5b7d0-1699-458f-b8e2-4d8247229549" xsi:nil="true"/>
    <OECDMeetingDate xmlns="54c4cd27-f286-408f-9ce0-33c1e0f3ab39" xsi:nil="true"/>
    <eShareHorizProjTaxHTField0 xmlns="c5805097-db0a-42f9-a837-be9035f1f571" xsi:nil="true"/>
    <b8c3c820c0584e889da065b0a99e2c1a xmlns="22a5b7d0-1699-458f-b8e2-4d8247229549" xsi:nil="true"/>
    <TaxCatchAll xmlns="ca82dde9-3436-4d3d-bddd-d31447390034">
      <Value>304</Value>
      <Value>195</Value>
      <Value>294</Value>
      <Value>768</Value>
      <Value>22</Value>
      <Value>816</Value>
    </TaxCatchAll>
    <OECDCommunityDocumentURL xmlns="22a5b7d0-1699-458f-b8e2-4d8247229549" xsi:nil="true"/>
    <OECDMainProject xmlns="22a5b7d0-1699-458f-b8e2-4d8247229549">32</OECDMainProject>
    <eShareKeywordsTaxHTField0 xmlns="c9f238dd-bb73-4aef-a7a5-d644ad823e52">
      <Terms xmlns="http://schemas.microsoft.com/office/infopath/2007/PartnerControls">
        <TermInfo xmlns="http://schemas.microsoft.com/office/infopath/2007/PartnerControls">
          <TermName xmlns="http://schemas.microsoft.com/office/infopath/2007/PartnerControls">Future of Work FoW</TermName>
          <TermId xmlns="http://schemas.microsoft.com/office/infopath/2007/PartnerControls">d9a69bab-73f0-4006-8b29-3112d7fb27e2</TermId>
        </TermInfo>
      </Terms>
    </eShareKeywordsTaxHTField0>
    <OECDKimBussinessContext xmlns="54c4cd27-f286-408f-9ce0-33c1e0f3ab39" xsi:nil="true"/>
    <OECDKimStatus xmlns="54c4cd27-f286-408f-9ce0-33c1e0f3ab39">Draft</OECDKimStatus>
    <OECDCommunityDocumentID xmlns="22a5b7d0-1699-458f-b8e2-4d8247229549" xsi:nil="true"/>
    <k87588ac03a94edb9fcc4f2494cfdd51 xmlns="22a5b7d0-1699-458f-b8e2-4d8247229549">
      <Terms xmlns="http://schemas.microsoft.com/office/infopath/2007/PartnerControls">
        <TermInfo xmlns="http://schemas.microsoft.com/office/infopath/2007/PartnerControls">
          <TermName xmlns="http://schemas.microsoft.com/office/infopath/2007/PartnerControls">ELS/SAE</TermName>
          <TermId xmlns="http://schemas.microsoft.com/office/infopath/2007/PartnerControls">381e32e1-e5bd-4327-9c64-8476cec74d5c</TermId>
        </TermInfo>
      </Terms>
    </k87588ac03a94edb9fcc4f2494cfdd51>
    <eShareCommitteeTaxHTField0 xmlns="c9f238dd-bb73-4aef-a7a5-d644ad823e52">
      <Terms xmlns="http://schemas.microsoft.com/office/infopath/2007/PartnerControls">
        <TermInfo xmlns="http://schemas.microsoft.com/office/infopath/2007/PartnerControls">
          <TermName xmlns="http://schemas.microsoft.com/office/infopath/2007/PartnerControls">Employment, Labour and Social Affairs Committee</TermName>
          <TermId xmlns="http://schemas.microsoft.com/office/infopath/2007/PartnerControls">042c2d58-0ad6-4bf4-853d-cad057c581bf</TermId>
        </TermInfo>
      </Terms>
    </eShareCommitteeTaxHTField0>
    <OECDTagsCache xmlns="22a5b7d0-1699-458f-b8e2-4d8247229549" xsi:nil="true"/>
    <IconOverlay xmlns="http://schemas.microsoft.com/sharepoint/v4" xsi:nil="true"/>
    <OECDExpirationDate xmlns="c5805097-db0a-42f9-a837-be9035f1f571" xsi:nil="true"/>
    <OECDlanguage xmlns="ca82dde9-3436-4d3d-bddd-d31447390034">English</OECDlanguage>
    <OECDAllRelatedUsers xmlns="c5805097-db0a-42f9-a837-be9035f1f571">
      <UserInfo>
        <DisplayName/>
        <AccountId xsi:nil="true"/>
        <AccountType/>
      </UserInfo>
    </OECDAllRelatedUsers>
    <OECDProjectMembers xmlns="22a5b7d0-1699-458f-b8e2-4d8247229549">
      <UserInfo>
        <DisplayName>FALCO Paolo, ELS/SAE</DisplayName>
        <AccountId>155</AccountId>
        <AccountType/>
      </UserInfo>
      <UserInfo>
        <DisplayName>SALVATORI Andrea, ELS/JAI</DisplayName>
        <AccountId>879</AccountId>
        <AccountType/>
      </UserInfo>
      <UserInfo>
        <DisplayName>BROECKE Stijn, ELS/SAE</DisplayName>
        <AccountId>110</AccountId>
        <AccountType/>
      </UserInfo>
      <UserInfo>
        <DisplayName>MACDONALD Duncan, ELS/JAI</DisplayName>
        <AccountId>741</AccountId>
        <AccountType/>
      </UserInfo>
      <UserInfo>
        <DisplayName>QUEISSER Monika, ELS</DisplayName>
        <AccountId>90</AccountId>
        <AccountType/>
      </UserInfo>
      <UserInfo>
        <DisplayName>GREEN Andrew, ELS/SAE</DisplayName>
        <AccountId>1105</AccountId>
        <AccountType/>
      </UserInfo>
      <UserInfo>
        <DisplayName>MANFREDI Thomas, DEV/GD/LAC</DisplayName>
        <AccountId>164</AccountId>
        <AccountType/>
      </UserInfo>
      <UserInfo>
        <DisplayName>GARNERO Andrea, ELS/JAI</DisplayName>
        <AccountId>132</AccountId>
        <AccountType/>
      </UserInfo>
      <UserInfo>
        <DisplayName>KODLOVA Katerina, ELS/SAE</DisplayName>
        <AccountId>1086</AccountId>
        <AccountType/>
      </UserInfo>
      <UserInfo>
        <DisplayName>VOURC'H Ann, ELS/SAE</DisplayName>
        <AccountId>112</AccountId>
        <AccountType/>
      </UserInfo>
      <UserInfo>
        <DisplayName>IRVIN SIGAL Anna, ELS/GDU</DisplayName>
        <AccountId>50</AccountId>
        <AccountType/>
      </UserInfo>
      <UserInfo>
        <DisplayName>GOGLIO Alessandro, ELS</DisplayName>
        <AccountId>130</AccountId>
        <AccountType/>
      </UserInfo>
      <UserInfo>
        <DisplayName>LANE Marguerita, ELS/SAE</DisplayName>
        <AccountId>1365</AccountId>
        <AccountType/>
      </UserInfo>
      <UserInfo>
        <DisplayName>LIS Maciej, ELS/SPD</DisplayName>
        <AccountId>825</AccountId>
        <AccountType/>
      </UserInfo>
      <UserInfo>
        <DisplayName>KEESE Mark, ELS/SAE</DisplayName>
        <AccountId>162</AccountId>
        <AccountType/>
      </UserInfo>
      <UserInfo>
        <DisplayName>VAN ESBROECK Dieter, ELS/SAE</DisplayName>
        <AccountId>3004</AccountId>
        <AccountType/>
      </UserInfo>
      <UserInfo>
        <DisplayName>SALVI DEL PERO Angelica, ELS</DisplayName>
        <AccountId>100</AccountId>
        <AccountType/>
      </UserInfo>
      <UserInfo>
        <DisplayName>GEORGIEFF Alexandre, ELS/SAE</DisplayName>
        <AccountId>884</AccountId>
        <AccountType/>
      </UserInfo>
      <UserInfo>
        <DisplayName>SAINT-MARTIN Anne, ELS/SAE</DisplayName>
        <AccountId>139</AccountId>
        <AccountType/>
      </UserInfo>
      <UserInfo>
        <DisplayName>MILANEZ Anna, ELS/SAE</DisplayName>
        <AccountId>1608</AccountId>
        <AccountType/>
      </UserInfo>
      <UserInfo>
        <DisplayName>BLUMIN Dana, ELS/SAE</DisplayName>
        <AccountId>220</AccountId>
        <AccountType/>
      </UserInfo>
    </OECDProjectMembers>
    <OECDProjectManager xmlns="22a5b7d0-1699-458f-b8e2-4d8247229549">
      <UserInfo>
        <DisplayName>BROECKE Stijn, ELS/SAE</DisplayName>
        <AccountId>110</AccountId>
        <AccountType/>
      </UserInfo>
    </OECDProjectManager>
    <eShareCountryTaxHTField0 xmlns="c9f238dd-bb73-4aef-a7a5-d644ad823e52">
      <Terms xmlns="http://schemas.microsoft.com/office/infopath/2007/PartnerControls"/>
    </eShareCountryTaxHTField0>
    <eShareTopicTaxHTField0 xmlns="c9f238dd-bb73-4aef-a7a5-d644ad823e52">
      <Terms xmlns="http://schemas.microsoft.com/office/infopath/2007/PartnerControls">
        <TermInfo xmlns="http://schemas.microsoft.com/office/infopath/2007/PartnerControls">
          <TermName xmlns="http://schemas.microsoft.com/office/infopath/2007/PartnerControls">Labour</TermName>
          <TermId xmlns="http://schemas.microsoft.com/office/infopath/2007/PartnerControls">9c96754d-5db2-4682-a431-266ac481e73b</TermId>
        </TermInfo>
        <TermInfo xmlns="http://schemas.microsoft.com/office/infopath/2007/PartnerControls">
          <TermName xmlns="http://schemas.microsoft.com/office/infopath/2007/PartnerControls">Employment</TermName>
          <TermId xmlns="http://schemas.microsoft.com/office/infopath/2007/PartnerControls">9736cb43-7793-491d-8dac-90f3d1afdbcc</TermId>
        </TermInfo>
      </Terms>
    </eShareTopicTaxHTField0>
  </documentManagement>
</p:properties>
</file>

<file path=customXml/item2.xml><?xml version="1.0" encoding="utf-8"?>
<ct:contentTypeSchema xmlns:ct="http://schemas.microsoft.com/office/2006/metadata/contentType" xmlns:ma="http://schemas.microsoft.com/office/2006/metadata/properties/metaAttributes" ct:_="" ma:_="" ma:contentTypeName="Working Document" ma:contentTypeID="0x0101008B4DD370EC31429186F3AD49F0D3098F00D44DBCB9EB4F45278CB5C9765BE5299500A4858B360C6A491AA753F8BCA47AA9100033AB0B45A31F2B489F9B80276A6B0922" ma:contentTypeVersion="73" ma:contentTypeDescription="" ma:contentTypeScope="" ma:versionID="9a60641146cc569c79485b56ed4b21f6">
  <xsd:schema xmlns:xsd="http://www.w3.org/2001/XMLSchema" xmlns:xs="http://www.w3.org/2001/XMLSchema" xmlns:p="http://schemas.microsoft.com/office/2006/metadata/properties" xmlns:ns1="54c4cd27-f286-408f-9ce0-33c1e0f3ab39" xmlns:ns2="c5805097-db0a-42f9-a837-be9035f1f571" xmlns:ns3="22a5b7d0-1699-458f-b8e2-4d8247229549" xmlns:ns5="c9f238dd-bb73-4aef-a7a5-d644ad823e52" xmlns:ns6="ca82dde9-3436-4d3d-bddd-d31447390034" xmlns:ns7="http://schemas.microsoft.com/sharepoint/v4" targetNamespace="http://schemas.microsoft.com/office/2006/metadata/properties" ma:root="true" ma:fieldsID="032ced2f3b94eb4200151775e7513f61" ns1:_="" ns2:_="" ns3:_="" ns5:_="" ns6:_="" ns7:_="">
    <xsd:import namespace="54c4cd27-f286-408f-9ce0-33c1e0f3ab39"/>
    <xsd:import namespace="c5805097-db0a-42f9-a837-be9035f1f571"/>
    <xsd:import namespace="22a5b7d0-1699-458f-b8e2-4d8247229549"/>
    <xsd:import namespace="c9f238dd-bb73-4aef-a7a5-d644ad823e52"/>
    <xsd:import namespace="ca82dde9-3436-4d3d-bddd-d31447390034"/>
    <xsd:import namespace="http://schemas.microsoft.com/sharepoint/v4"/>
    <xsd:element name="properties">
      <xsd:complexType>
        <xsd:sequence>
          <xsd:element name="documentManagement">
            <xsd:complexType>
              <xsd:all>
                <xsd:element ref="ns1:OECDKimStatus" minOccurs="0"/>
                <xsd:element ref="ns1:OECDKimBussinessContext" minOccurs="0"/>
                <xsd:element ref="ns1:OECDKimProvenance" minOccurs="0"/>
                <xsd:element ref="ns2:OECDExpirationDate" minOccurs="0"/>
                <xsd:element ref="ns3:OECDProjectLookup" minOccurs="0"/>
                <xsd:element ref="ns3:OECDProjectManager" minOccurs="0"/>
                <xsd:element ref="ns3:OECDProjectMembers" minOccurs="0"/>
                <xsd:element ref="ns3:OECDMainProject" minOccurs="0"/>
                <xsd:element ref="ns3:OECDPinnedBy" minOccurs="0"/>
                <xsd:element ref="ns5:eShareCountryTaxHTField0" minOccurs="0"/>
                <xsd:element ref="ns5:eShareTopicTaxHTField0" minOccurs="0"/>
                <xsd:element ref="ns5:eShareKeywordsTaxHTField0" minOccurs="0"/>
                <xsd:element ref="ns5:eShareCommitteeTaxHTField0" minOccurs="0"/>
                <xsd:element ref="ns5:eSharePWBTaxHTField0" minOccurs="0"/>
                <xsd:element ref="ns6:TaxCatchAllLabel" minOccurs="0"/>
                <xsd:element ref="ns1:OECDMeetingDate" minOccurs="0"/>
                <xsd:element ref="ns6:OECDlanguage" minOccurs="0"/>
                <xsd:element ref="ns6:TaxCatchAll" minOccurs="0"/>
                <xsd:element ref="ns2:cc3d610261fc4fa09f62df6074327105" minOccurs="0"/>
                <xsd:element ref="ns3:k87588ac03a94edb9fcc4f2494cfdd51" minOccurs="0"/>
                <xsd:element ref="ns3:b8c3c820c0584e889da065b0a99e2c1a" minOccurs="0"/>
                <xsd:element ref="ns7:IconOverlay" minOccurs="0"/>
                <xsd:element ref="ns3:OECDSharingStatus" minOccurs="0"/>
                <xsd:element ref="ns3:OECDCommunityDocumentURL" minOccurs="0"/>
                <xsd:element ref="ns3:OECDCommunityDocumentID" minOccurs="0"/>
                <xsd:element ref="ns2:eShareHorizProjTaxHTField0" minOccurs="0"/>
                <xsd:element ref="ns3:OECDTagsCache" minOccurs="0"/>
                <xsd:element ref="ns2:OECDAllRelatedUsers"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c4cd27-f286-408f-9ce0-33c1e0f3ab39" elementFormDefault="qualified">
    <xsd:import namespace="http://schemas.microsoft.com/office/2006/documentManagement/types"/>
    <xsd:import namespace="http://schemas.microsoft.com/office/infopath/2007/PartnerControls"/>
    <xsd:element name="OECDKimStatus" ma:index="3" nillable="true" ma:displayName="Kim status" ma:default="Draft" ma:description="" ma:format="Dropdown" ma:hidden="true" ma:internalName="OECDKimStatus" ma:readOnly="false">
      <xsd:simpleType>
        <xsd:restriction base="dms:Choice">
          <xsd:enumeration value="Draft"/>
          <xsd:enumeration value="Final"/>
        </xsd:restriction>
      </xsd:simpleType>
    </xsd:element>
    <xsd:element name="OECDKimBussinessContext" ma:index="4" nillable="true" ma:displayName="Kim bussiness context" ma:description="" ma:hidden="true" ma:internalName="OECDKimBussinessContext" ma:readOnly="false">
      <xsd:simpleType>
        <xsd:restriction base="dms:Text"/>
      </xsd:simpleType>
    </xsd:element>
    <xsd:element name="OECDKimProvenance" ma:index="5" nillable="true" ma:displayName="Kim provenance" ma:description="" ma:hidden="true" ma:internalName="OECDKimProvenance" ma:readOnly="false">
      <xsd:simpleType>
        <xsd:restriction base="dms:Text">
          <xsd:maxLength value="255"/>
        </xsd:restriction>
      </xsd:simpleType>
    </xsd:element>
    <xsd:element name="OECDMeetingDate" ma:index="24" nillable="true" ma:displayName="Meeting Date" ma:default="" ma:format="DateOnly" ma:hidden="true" ma:internalName="OECDMeeting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5805097-db0a-42f9-a837-be9035f1f571" elementFormDefault="qualified">
    <xsd:import namespace="http://schemas.microsoft.com/office/2006/documentManagement/types"/>
    <xsd:import namespace="http://schemas.microsoft.com/office/infopath/2007/PartnerControls"/>
    <xsd:element name="OECDExpirationDate" ma:index="8" nillable="true" ma:displayName="Highlights" ma:default="" ma:description="" ma:format="DateOnly" ma:hidden="true" ma:indexed="true" ma:internalName="OECDExpirationDate" ma:readOnly="false">
      <xsd:simpleType>
        <xsd:restriction base="dms:DateTime"/>
      </xsd:simpleType>
    </xsd:element>
    <xsd:element name="cc3d610261fc4fa09f62df6074327105" ma:index="30" nillable="true" ma:taxonomy="true" ma:internalName="cc3d610261fc4fa09f62df6074327105" ma:taxonomyFieldName="OECDHorizontalProjects" ma:displayName="Horizontal project" ma:readOnly="false" ma:default="" ma:fieldId="{cc3d6102-61fc-4fa0-9f62-df6074327105}" ma:taxonomyMulti="true" ma:sspId="27ec883c-a62c-444f-a935-fcddb579e39d" ma:termSetId="d3ca0e0e-65f9-44bf-9d98-5271504f6d61" ma:anchorId="00000000-0000-0000-0000-000000000000" ma:open="false" ma:isKeyword="false">
      <xsd:complexType>
        <xsd:sequence>
          <xsd:element ref="pc:Terms" minOccurs="0" maxOccurs="1"/>
        </xsd:sequence>
      </xsd:complexType>
    </xsd:element>
    <xsd:element name="eShareHorizProjTaxHTField0" ma:index="39" nillable="true" ma:displayName="OECDHorizontalProjects_0" ma:description="" ma:hidden="true" ma:internalName="eShareHorizProjTaxHTField0">
      <xsd:simpleType>
        <xsd:restriction base="dms:Note"/>
      </xsd:simpleType>
    </xsd:element>
    <xsd:element name="OECDAllRelatedUsers" ma:index="42" nillable="true" ma:displayName="All related users" ma:description="" ma:hidden="true" ma:internalName="OECDAllRelatedUs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2a5b7d0-1699-458f-b8e2-4d8247229549" elementFormDefault="qualified">
    <xsd:import namespace="http://schemas.microsoft.com/office/2006/documentManagement/types"/>
    <xsd:import namespace="http://schemas.microsoft.com/office/infopath/2007/PartnerControls"/>
    <xsd:element name="OECDProjectLookup" ma:index="9" nillable="true" ma:displayName="Project" ma:description="" ma:hidden="true" ma:indexed="true" ma:list="e4a9a165-02d8-4f21-bcc3-1bc2950ca1ad" ma:internalName="OECDProjectLookup" ma:readOnly="false" ma:showField="OECDShortProjectName" ma:web="22a5b7d0-1699-458f-b8e2-4d8247229549">
      <xsd:simpleType>
        <xsd:restriction base="dms:Lookup"/>
      </xsd:simpleType>
    </xsd:element>
    <xsd:element name="OECDProjectManager" ma:index="10" nillable="true" ma:displayName="Project manager" ma:description="" ma:hidden="true" ma:indexed="true" ma:internalName="OECDProjectManage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ECDProjectMembers" ma:index="11" nillable="true" ma:displayName="Project members" ma:description="" ma:hidden="true" ma:internalName="OECDProjectMembers"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ECDMainProject" ma:index="14" nillable="true" ma:displayName="Main project" ma:description="" ma:hidden="true" ma:indexed="true" ma:list="e4a9a165-02d8-4f21-bcc3-1bc2950ca1ad" ma:internalName="OECDMainProject" ma:readOnly="false" ma:showField="OECDShortProjectName">
      <xsd:simpleType>
        <xsd:restriction base="dms:Lookup"/>
      </xsd:simpleType>
    </xsd:element>
    <xsd:element name="OECDPinnedBy" ma:index="15" nillable="true" ma:displayName="Pinned by" ma:description="" ma:hidden="true" ma:internalName="OECDPinn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87588ac03a94edb9fcc4f2494cfdd51" ma:index="31" nillable="true" ma:taxonomy="true" ma:internalName="k87588ac03a94edb9fcc4f2494cfdd51" ma:taxonomyFieldName="OECDProjectOwnerStructure" ma:displayName="Project owner" ma:readOnly="false" ma:default="" ma:fieldId="487588ac-03a9-4edb-9fcc-4f2494cfdd51" ma:taxonomyMulti="true" ma:sspId="27ec883c-a62c-444f-a935-fcddb579e39d" ma:termSetId="aeec4dcb-19ee-4bc0-941f-681845b568c9" ma:anchorId="00000000-0000-0000-0000-000000000000" ma:open="false" ma:isKeyword="false">
      <xsd:complexType>
        <xsd:sequence>
          <xsd:element ref="pc:Terms" minOccurs="0" maxOccurs="1"/>
        </xsd:sequence>
      </xsd:complexType>
    </xsd:element>
    <xsd:element name="b8c3c820c0584e889da065b0a99e2c1a" ma:index="32" nillable="true" ma:displayName="Deliverable owner_0" ma:hidden="true" ma:internalName="b8c3c820c0584e889da065b0a99e2c1a">
      <xsd:simpleType>
        <xsd:restriction base="dms:Note"/>
      </xsd:simpleType>
    </xsd:element>
    <xsd:element name="OECDSharingStatus" ma:index="36" nillable="true" ma:displayName="O.N.E Document Sharing Status" ma:description="" ma:hidden="true" ma:internalName="OECDSharingStatus">
      <xsd:simpleType>
        <xsd:restriction base="dms:Text"/>
      </xsd:simpleType>
    </xsd:element>
    <xsd:element name="OECDCommunityDocumentURL" ma:index="37" nillable="true" ma:displayName="O.N.E Community Document URL" ma:description="" ma:hidden="true" ma:internalName="OECDCommunityDocumentURL">
      <xsd:simpleType>
        <xsd:restriction base="dms:Text"/>
      </xsd:simpleType>
    </xsd:element>
    <xsd:element name="OECDCommunityDocumentID" ma:index="38" nillable="true" ma:displayName="O.N.E Community Document ID" ma:decimals="0" ma:description="" ma:hidden="true" ma:internalName="OECDCommunityDocumentID">
      <xsd:simpleType>
        <xsd:restriction base="dms:Number"/>
      </xsd:simpleType>
    </xsd:element>
    <xsd:element name="OECDTagsCache" ma:index="41" nillable="true" ma:displayName="Tags cache" ma:description="" ma:hidden="true" ma:internalName="OECDTagsCache">
      <xsd:simpleType>
        <xsd:restriction base="dms:Note"/>
      </xsd:simpleType>
    </xsd:element>
    <xsd:element name="SharedWithUsers" ma:index="4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9f238dd-bb73-4aef-a7a5-d644ad823e52" elementFormDefault="qualified">
    <xsd:import namespace="http://schemas.microsoft.com/office/2006/documentManagement/types"/>
    <xsd:import namespace="http://schemas.microsoft.com/office/infopath/2007/PartnerControls"/>
    <xsd:element name="eShareCountryTaxHTField0" ma:index="18" nillable="true" ma:taxonomy="true" ma:internalName="eShareCountryTaxHTField0" ma:taxonomyFieldName="OECDCountry" ma:displayName="Country" ma:readOnly="false" ma:default="" ma:fieldId="{aa366335-bba6-4f71-86c6-f91b1ae503c2}" ma:taxonomyMulti="true" ma:sspId="27ec883c-a62c-444f-a935-fcddb579e39d" ma:termSetId="e1026e78-e24d-4b33-a8f4-6ff75b8e5ad2" ma:anchorId="00000000-0000-0000-0000-000000000000" ma:open="false" ma:isKeyword="false">
      <xsd:complexType>
        <xsd:sequence>
          <xsd:element ref="pc:Terms" minOccurs="0" maxOccurs="1"/>
        </xsd:sequence>
      </xsd:complexType>
    </xsd:element>
    <xsd:element name="eShareTopicTaxHTField0" ma:index="19" nillable="true" ma:taxonomy="true" ma:internalName="eShareTopicTaxHTField0" ma:taxonomyFieldName="OECDTopic" ma:displayName="Topic" ma:readOnly="false" ma:default="" ma:fieldId="{9b5335f8-765c-484a-86dd-d10580650a95}" ma:taxonomyMulti="true" ma:sspId="27ec883c-a62c-444f-a935-fcddb579e39d" ma:termSetId="d0043ed9-7fdc-4b21-8641-a864cc50d2b2" ma:anchorId="00000000-0000-0000-0000-000000000000" ma:open="false" ma:isKeyword="false">
      <xsd:complexType>
        <xsd:sequence>
          <xsd:element ref="pc:Terms" minOccurs="0" maxOccurs="1"/>
        </xsd:sequence>
      </xsd:complexType>
    </xsd:element>
    <xsd:element name="eShareKeywordsTaxHTField0" ma:index="20" nillable="true" ma:taxonomy="true" ma:internalName="eShareKeywordsTaxHTField0" ma:taxonomyFieldName="OECDKeywords" ma:displayName="Keywords" ma:default="" ma:fieldId="{8a7c3663-990d-467c-b1b8-bb4b775674ad}" ma:taxonomyMulti="true" ma:sspId="27ec883c-a62c-444f-a935-fcddb579e39d" ma:termSetId="f51791ee-8e04-4654-a875-fc747102cd45" ma:anchorId="00000000-0000-0000-0000-000000000000" ma:open="true" ma:isKeyword="false">
      <xsd:complexType>
        <xsd:sequence>
          <xsd:element ref="pc:Terms" minOccurs="0" maxOccurs="1"/>
        </xsd:sequence>
      </xsd:complexType>
    </xsd:element>
    <xsd:element name="eShareCommitteeTaxHTField0" ma:index="21" nillable="true" ma:taxonomy="true" ma:internalName="eShareCommitteeTaxHTField0" ma:taxonomyFieldName="OECDCommittee" ma:displayName="Committee" ma:fieldId="{29494d90-e667-47b5-adc1-d09dfb5832ab}" ma:sspId="27ec883c-a62c-444f-a935-fcddb579e39d" ma:termSetId="87919aae-be42-4481-84cf-2389a5c84ac4" ma:anchorId="00000000-0000-0000-0000-000000000000" ma:open="false" ma:isKeyword="false">
      <xsd:complexType>
        <xsd:sequence>
          <xsd:element ref="pc:Terms" minOccurs="0" maxOccurs="1"/>
        </xsd:sequence>
      </xsd:complexType>
    </xsd:element>
    <xsd:element name="eSharePWBTaxHTField0" ma:index="22" nillable="true" ma:taxonomy="true" ma:internalName="eSharePWBTaxHTField0" ma:taxonomyFieldName="OECDPWB" ma:displayName="PWB" ma:default="" ma:fieldId="{fe327ce1-b783-48aa-9b0b-52ad26d1c9f6}" ma:sspId="27ec883c-a62c-444f-a935-fcddb579e39d" ma:termSetId="7bc7477d-4ef0-4820-a158-bb7b3cda138d"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a82dde9-3436-4d3d-bddd-d31447390034" elementFormDefault="qualified">
    <xsd:import namespace="http://schemas.microsoft.com/office/2006/documentManagement/types"/>
    <xsd:import namespace="http://schemas.microsoft.com/office/infopath/2007/PartnerControls"/>
    <xsd:element name="TaxCatchAllLabel" ma:index="23" nillable="true" ma:displayName="Taxonomy Catch All Column1" ma:hidden="true" ma:list="{065777cc-c5a0-47b6-ab6d-968be733c10c}" ma:internalName="TaxCatchAllLabel" ma:readOnly="true" ma:showField="CatchAllDataLabel" ma:web="c5805097-db0a-42f9-a837-be9035f1f571">
      <xsd:complexType>
        <xsd:complexContent>
          <xsd:extension base="dms:MultiChoiceLookup">
            <xsd:sequence>
              <xsd:element name="Value" type="dms:Lookup" maxOccurs="unbounded" minOccurs="0" nillable="true"/>
            </xsd:sequence>
          </xsd:extension>
        </xsd:complexContent>
      </xsd:complexType>
    </xsd:element>
    <xsd:element name="OECDlanguage" ma:index="27" nillable="true" ma:displayName="Document language" ma:default="English" ma:description="" ma:format="Dropdown" ma:hidden="true" ma:internalName="OECDlanguage" ma:readOnly="false">
      <xsd:simpleType>
        <xsd:restriction base="dms:Choice">
          <xsd:enumeration value="English"/>
          <xsd:enumeration value="French"/>
        </xsd:restriction>
      </xsd:simpleType>
    </xsd:element>
    <xsd:element name="TaxCatchAll" ma:index="29" nillable="true" ma:displayName="Taxonomy Catch All Column" ma:hidden="true" ma:list="{065777cc-c5a0-47b6-ab6d-968be733c10c}" ma:internalName="TaxCatchAll" ma:showField="CatchAllData" ma:web="c5805097-db0a-42f9-a837-be9035f1f57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5"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4" ma:displayName="Content Type"/>
        <xsd:element ref="dc:title" minOccurs="0" maxOccurs="1" ma:index="16"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27ec883c-a62c-444f-a935-fcddb579e39d" ContentTypeId="0x0101008B4DD370EC31429186F3AD49F0D3098F00D44DBCB9EB4F45278CB5C9765BE52995" PreviousValue="false"/>
</file>

<file path=customXml/item4.xml><?xml version="1.0" encoding="utf-8"?>
<?mso-contentType ?>
<CtFieldPriority xmlns="http://www.oecd.org/eshare/projectsentre/CtFieldPriority/" xmlns:i="http://www.w3.org/2001/XMLSchema-instance">
  <PriorityFields xmlns:a="http://schemas.microsoft.com/2003/10/Serialization/Arrays">
    <a:string>Title</a:string>
    <a:string>OECDCountry</a:string>
    <a:string>OECDTopic</a:string>
    <a:string>OECDKeywords</a:string>
  </PriorityFields>
</CtFieldPriority>
</file>

<file path=customXml/item5.xml><?xml version="1.0" encoding="utf-8"?>
<?mso-contentType ?>
<FormTemplates xmlns="http://schemas.microsoft.com/sharepoint/v3/contenttype/forms">
  <Display>OECDListFormCollapsible</Display>
  <Edit>OECDListFormCollapsible</Edit>
  <New>OECDListFormCollapsible</New>
</FormTemplates>
</file>

<file path=customXml/itemProps1.xml><?xml version="1.0" encoding="utf-8"?>
<ds:datastoreItem xmlns:ds="http://schemas.openxmlformats.org/officeDocument/2006/customXml" ds:itemID="{C08D9DA4-73F1-408F-9BDA-9059BD619BFB}">
  <ds:schemaRefs>
    <ds:schemaRef ds:uri="http://schemas.microsoft.com/office/infopath/2007/PartnerControls"/>
    <ds:schemaRef ds:uri="http://schemas.openxmlformats.org/package/2006/metadata/core-properties"/>
    <ds:schemaRef ds:uri="http://schemas.microsoft.com/sharepoint/v4"/>
    <ds:schemaRef ds:uri="http://purl.org/dc/terms/"/>
    <ds:schemaRef ds:uri="22a5b7d0-1699-458f-b8e2-4d8247229549"/>
    <ds:schemaRef ds:uri="54c4cd27-f286-408f-9ce0-33c1e0f3ab39"/>
    <ds:schemaRef ds:uri="http://purl.org/dc/dcmitype/"/>
    <ds:schemaRef ds:uri="ca82dde9-3436-4d3d-bddd-d31447390034"/>
    <ds:schemaRef ds:uri="c9f238dd-bb73-4aef-a7a5-d644ad823e52"/>
    <ds:schemaRef ds:uri="c5805097-db0a-42f9-a837-be9035f1f571"/>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0B8709FE-EA3E-476A-9C27-89751224A0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c4cd27-f286-408f-9ce0-33c1e0f3ab39"/>
    <ds:schemaRef ds:uri="c5805097-db0a-42f9-a837-be9035f1f571"/>
    <ds:schemaRef ds:uri="22a5b7d0-1699-458f-b8e2-4d8247229549"/>
    <ds:schemaRef ds:uri="c9f238dd-bb73-4aef-a7a5-d644ad823e52"/>
    <ds:schemaRef ds:uri="ca82dde9-3436-4d3d-bddd-d31447390034"/>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E21A3A-DCE3-4110-A8B9-7EC1F2EFD501}">
  <ds:schemaRefs>
    <ds:schemaRef ds:uri="Microsoft.SharePoint.Taxonomy.ContentTypeSync"/>
  </ds:schemaRefs>
</ds:datastoreItem>
</file>

<file path=customXml/itemProps4.xml><?xml version="1.0" encoding="utf-8"?>
<ds:datastoreItem xmlns:ds="http://schemas.openxmlformats.org/officeDocument/2006/customXml" ds:itemID="{00898365-D49A-44EE-B09E-C5580CCA1007}">
  <ds:schemaRefs>
    <ds:schemaRef ds:uri="http://www.oecd.org/eshare/projectsentre/CtFieldPriority/"/>
    <ds:schemaRef ds:uri="http://schemas.microsoft.com/2003/10/Serialization/Arrays"/>
  </ds:schemaRefs>
</ds:datastoreItem>
</file>

<file path=customXml/itemProps5.xml><?xml version="1.0" encoding="utf-8"?>
<ds:datastoreItem xmlns:ds="http://schemas.openxmlformats.org/officeDocument/2006/customXml" ds:itemID="{8FB26881-3839-4355-8C78-B845D57831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1220</TotalTime>
  <Words>1429</Words>
  <Application>Microsoft Office PowerPoint</Application>
  <PresentationFormat>Widescreen</PresentationFormat>
  <Paragraphs>198</Paragraphs>
  <Slides>16</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Rebuilding the Workforce: The Opportunities and Risks of Artificial Intelligence</vt:lpstr>
      <vt:lpstr>The end of employment?</vt:lpstr>
      <vt:lpstr>Employment is on the rise</vt:lpstr>
      <vt:lpstr>The labour market is changing</vt:lpstr>
      <vt:lpstr>The demand for skills is changing</vt:lpstr>
      <vt:lpstr>Ageing will worsen skills needs</vt:lpstr>
      <vt:lpstr>So far, automation risk has affected primarily the low-educated</vt:lpstr>
      <vt:lpstr>The high-skilled will be more exposed to AI</vt:lpstr>
      <vt:lpstr>AI in the Higher Education Sector Example: Semantic Scholar</vt:lpstr>
      <vt:lpstr>What is AI?</vt:lpstr>
      <vt:lpstr>AI is being used increasingly in human resource management</vt:lpstr>
      <vt:lpstr>The benefits of using AI in recruitment</vt:lpstr>
      <vt:lpstr>PowerPoint Presentation</vt:lpstr>
      <vt:lpstr>There are still obstacles to adoption…</vt:lpstr>
      <vt:lpstr>Some concluding remarks</vt:lpstr>
      <vt:lpstr>Thank you</vt:lpstr>
    </vt:vector>
  </TitlesOfParts>
  <Company>OECD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BROECKE Stijn, ELS/SAE</dc:creator>
  <cp:lastModifiedBy>Stapleton, Paula</cp:lastModifiedBy>
  <cp:revision>251</cp:revision>
  <dcterms:created xsi:type="dcterms:W3CDTF">2021-03-03T13:50:15Z</dcterms:created>
  <dcterms:modified xsi:type="dcterms:W3CDTF">2021-03-15T16:25:09Z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ECDCountry">
    <vt:lpwstr/>
  </property>
  <property fmtid="{D5CDD505-2E9C-101B-9397-08002B2CF9AE}" pid="3" name="OECDTopic">
    <vt:lpwstr>304;#Labour|9c96754d-5db2-4682-a431-266ac481e73b;#195;#Employment|9736cb43-7793-491d-8dac-90f3d1afdbcc</vt:lpwstr>
  </property>
  <property fmtid="{D5CDD505-2E9C-101B-9397-08002B2CF9AE}" pid="4" name="OECDCommittee">
    <vt:lpwstr>22;#Employment, Labour and Social Affairs Committee|042c2d58-0ad6-4bf4-853d-cad057c581bf</vt:lpwstr>
  </property>
  <property fmtid="{D5CDD505-2E9C-101B-9397-08002B2CF9AE}" pid="5" name="ContentTypeId">
    <vt:lpwstr>0x0101008B4DD370EC31429186F3AD49F0D3098F00D44DBCB9EB4F45278CB5C9765BE5299500A4858B360C6A491AA753F8BCA47AA9100033AB0B45A31F2B489F9B80276A6B0922</vt:lpwstr>
  </property>
  <property fmtid="{D5CDD505-2E9C-101B-9397-08002B2CF9AE}" pid="6" name="OECDPWB">
    <vt:lpwstr>816;#2.2.1 Employment Outlook, Reviews and Labour Market Policies|1a54e589-635d-4952-aea7-46764f352023</vt:lpwstr>
  </property>
  <property fmtid="{D5CDD505-2E9C-101B-9397-08002B2CF9AE}" pid="7" name="eShareOrganisationTaxHTField0">
    <vt:lpwstr/>
  </property>
  <property fmtid="{D5CDD505-2E9C-101B-9397-08002B2CF9AE}" pid="8" name="OECDKeywords">
    <vt:lpwstr>294;#Future of Work FoW|d9a69bab-73f0-4006-8b29-3112d7fb27e2</vt:lpwstr>
  </property>
  <property fmtid="{D5CDD505-2E9C-101B-9397-08002B2CF9AE}" pid="9" name="OECDHorizontalProjects">
    <vt:lpwstr/>
  </property>
  <property fmtid="{D5CDD505-2E9C-101B-9397-08002B2CF9AE}" pid="10" name="OECDProjectOwnerStructure">
    <vt:lpwstr>768;#ELS/SAE|381e32e1-e5bd-4327-9c64-8476cec74d5c</vt:lpwstr>
  </property>
  <property fmtid="{D5CDD505-2E9C-101B-9397-08002B2CF9AE}" pid="11" name="OECDOrganisation">
    <vt:lpwstr/>
  </property>
  <property fmtid="{D5CDD505-2E9C-101B-9397-08002B2CF9AE}" pid="12" name="_docset_NoMedatataSyncRequired">
    <vt:lpwstr>False</vt:lpwstr>
  </property>
</Properties>
</file>